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6.xml" ContentType="application/vnd.openxmlformats-officedocument.presentationml.tags+xml"/>
  <Override PartName="/ppt/notesSlides/notesSlide13.xml" ContentType="application/vnd.openxmlformats-officedocument.presentationml.notesSlide+xml"/>
  <Override PartName="/ppt/tags/tag7.xml" ContentType="application/vnd.openxmlformats-officedocument.presentationml.tags+xml"/>
  <Override PartName="/ppt/notesSlides/notesSlide1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15.xml" ContentType="application/vnd.openxmlformats-officedocument.presentationml.notesSlide+xml"/>
  <Override PartName="/ppt/tags/tag10.xml" ContentType="application/vnd.openxmlformats-officedocument.presentationml.tags+xml"/>
  <Override PartName="/ppt/notesSlides/notesSlide16.xml" ContentType="application/vnd.openxmlformats-officedocument.presentationml.notesSlide+xml"/>
  <Override PartName="/ppt/tags/tag11.xml" ContentType="application/vnd.openxmlformats-officedocument.presentationml.tags+xml"/>
  <Override PartName="/ppt/notesSlides/notesSlide17.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6" r:id="rId2"/>
    <p:sldId id="285" r:id="rId3"/>
    <p:sldId id="257" r:id="rId4"/>
    <p:sldId id="258" r:id="rId5"/>
    <p:sldId id="287" r:id="rId6"/>
    <p:sldId id="267" r:id="rId7"/>
    <p:sldId id="284" r:id="rId8"/>
    <p:sldId id="270" r:id="rId9"/>
    <p:sldId id="271" r:id="rId10"/>
    <p:sldId id="286" r:id="rId11"/>
    <p:sldId id="288" r:id="rId12"/>
    <p:sldId id="259" r:id="rId13"/>
    <p:sldId id="260" r:id="rId14"/>
    <p:sldId id="261" r:id="rId15"/>
    <p:sldId id="289" r:id="rId16"/>
    <p:sldId id="273" r:id="rId17"/>
    <p:sldId id="274" r:id="rId18"/>
    <p:sldId id="276" r:id="rId19"/>
    <p:sldId id="275" r:id="rId20"/>
    <p:sldId id="295" r:id="rId21"/>
    <p:sldId id="292" r:id="rId22"/>
    <p:sldId id="277" r:id="rId23"/>
    <p:sldId id="293" r:id="rId24"/>
    <p:sldId id="294" r:id="rId25"/>
    <p:sldId id="290" r:id="rId26"/>
    <p:sldId id="280" r:id="rId27"/>
    <p:sldId id="281" r:id="rId28"/>
    <p:sldId id="263" r:id="rId29"/>
    <p:sldId id="264" r:id="rId30"/>
    <p:sldId id="265" r:id="rId31"/>
    <p:sldId id="282" r:id="rId32"/>
    <p:sldId id="266" r:id="rId33"/>
  </p:sldIdLst>
  <p:sldSz cx="9144000" cy="6858000" type="screen4x3"/>
  <p:notesSz cx="6742113" cy="987266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90" autoAdjust="0"/>
    <p:restoredTop sz="82765" autoAdjust="0"/>
  </p:normalViewPr>
  <p:slideViewPr>
    <p:cSldViewPr snapToGrid="0" snapToObjects="1">
      <p:cViewPr varScale="1">
        <p:scale>
          <a:sx n="59" d="100"/>
          <a:sy n="59" d="100"/>
        </p:scale>
        <p:origin x="744" y="39"/>
      </p:cViewPr>
      <p:guideLst>
        <p:guide orient="horz" pos="2160"/>
        <p:guide pos="2880"/>
      </p:guideLst>
    </p:cSldViewPr>
  </p:slideViewPr>
  <p:notesTextViewPr>
    <p:cViewPr>
      <p:scale>
        <a:sx n="125" d="100"/>
        <a:sy n="125"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fld id="{A74696F7-45E8-D744-A862-5125D2DEB138}" type="datetimeFigureOut">
              <a:rPr kumimoji="1" lang="ja-JP" altLang="en-US" smtClean="0"/>
              <a:t>2014/6/18</a:t>
            </a:fld>
            <a:endParaRPr kumimoji="1" lang="ja-JP" altLang="en-US"/>
          </a:p>
        </p:txBody>
      </p:sp>
      <p:sp>
        <p:nvSpPr>
          <p:cNvPr id="4" name="フッター プレースホルダー 3"/>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B8F11981-6732-AB41-8B15-2605A882FC0C}" type="slidenum">
              <a:rPr kumimoji="1" lang="ja-JP" altLang="en-US" smtClean="0"/>
              <a:t>‹#›</a:t>
            </a:fld>
            <a:endParaRPr kumimoji="1" lang="ja-JP" altLang="en-US"/>
          </a:p>
        </p:txBody>
      </p:sp>
    </p:spTree>
    <p:extLst>
      <p:ext uri="{BB962C8B-B14F-4D97-AF65-F5344CB8AC3E}">
        <p14:creationId xmlns:p14="http://schemas.microsoft.com/office/powerpoint/2010/main" val="37664629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3C543A12-A7ED-6942-A8FC-FB1A2C5B9103}" type="datetimeFigureOut">
              <a:rPr kumimoji="1" lang="ja-JP" altLang="en-US" smtClean="0"/>
              <a:t>2014/6/18</a:t>
            </a:fld>
            <a:endParaRPr kumimoji="1" lang="ja-JP" altLang="en-US"/>
          </a:p>
        </p:txBody>
      </p:sp>
      <p:sp>
        <p:nvSpPr>
          <p:cNvPr id="4" name="スライド イメージ プレースホルダー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9C1C7BDD-0FDA-544A-824D-6738679E3C3B}" type="slidenum">
              <a:rPr kumimoji="1" lang="ja-JP" altLang="en-US" smtClean="0"/>
              <a:t>‹#›</a:t>
            </a:fld>
            <a:endParaRPr kumimoji="1" lang="ja-JP" altLang="en-US"/>
          </a:p>
        </p:txBody>
      </p:sp>
    </p:spTree>
    <p:extLst>
      <p:ext uri="{BB962C8B-B14F-4D97-AF65-F5344CB8AC3E}">
        <p14:creationId xmlns:p14="http://schemas.microsoft.com/office/powerpoint/2010/main" val="16015927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OCommand</a:t>
            </a:r>
            <a:r>
              <a:rPr kumimoji="1" lang="en-US" altLang="ja-JP" baseline="0" dirty="0" smtClean="0"/>
              <a:t> : </a:t>
            </a:r>
            <a:r>
              <a:rPr kumimoji="1" lang="en-US" altLang="ja-JP" baseline="0" dirty="0" err="1" smtClean="0"/>
              <a:t>OCaml</a:t>
            </a:r>
            <a:r>
              <a:rPr kumimoji="1" lang="ja-JP" altLang="en-US" baseline="0" dirty="0" smtClean="0"/>
              <a:t>上で安全にシェルスクリプトを書くための</a:t>
            </a:r>
            <a:r>
              <a:rPr kumimoji="1" lang="en-US" altLang="ja-JP" baseline="0" dirty="0" smtClean="0"/>
              <a:t>DSL</a:t>
            </a:r>
            <a:r>
              <a:rPr kumimoji="1" lang="ja-JP" altLang="en-US" baseline="0" dirty="0" smtClean="0"/>
              <a:t>を提案</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1</a:t>
            </a:fld>
            <a:endParaRPr kumimoji="1" lang="ja-JP" altLang="en-US"/>
          </a:p>
        </p:txBody>
      </p:sp>
    </p:spTree>
    <p:extLst>
      <p:ext uri="{BB962C8B-B14F-4D97-AF65-F5344CB8AC3E}">
        <p14:creationId xmlns:p14="http://schemas.microsoft.com/office/powerpoint/2010/main" val="1586901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先ほどあげた４つの貢献を実現するために、このような提案をします</a:t>
            </a:r>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12</a:t>
            </a:fld>
            <a:endParaRPr kumimoji="1" lang="ja-JP" altLang="en-US"/>
          </a:p>
        </p:txBody>
      </p:sp>
    </p:spTree>
    <p:extLst>
      <p:ext uri="{BB962C8B-B14F-4D97-AF65-F5344CB8AC3E}">
        <p14:creationId xmlns:p14="http://schemas.microsoft.com/office/powerpoint/2010/main" val="23138999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a:t>
            </a:r>
            <a:r>
              <a:rPr kumimoji="1" lang="en-US" altLang="ja-JP" dirty="0" err="1" smtClean="0"/>
              <a:t>ls</a:t>
            </a:r>
            <a:r>
              <a:rPr kumimoji="1" lang="ja-JP" altLang="en-US" dirty="0" smtClean="0"/>
              <a:t>コマンドは何もオプションを指定しないとファイル名のみを出力するので</a:t>
            </a:r>
            <a:endParaRPr kumimoji="1" lang="en-US" altLang="ja-JP" dirty="0" smtClean="0"/>
          </a:p>
          <a:p>
            <a:r>
              <a:rPr kumimoji="1" lang="en-US" altLang="ja-JP" dirty="0" smtClean="0"/>
              <a:t>-</a:t>
            </a:r>
            <a:r>
              <a:rPr kumimoji="1" lang="en-US" altLang="ja-JP" dirty="0" err="1" smtClean="0"/>
              <a:t>i</a:t>
            </a:r>
            <a:r>
              <a:rPr kumimoji="1" lang="ja-JP" altLang="en-US" dirty="0" smtClean="0"/>
              <a:t>オプションをつけると</a:t>
            </a:r>
            <a:r>
              <a:rPr kumimoji="1" lang="en-US" altLang="ja-JP" dirty="0" err="1" smtClean="0"/>
              <a:t>inode</a:t>
            </a:r>
            <a:r>
              <a:rPr kumimoji="1" lang="ja-JP" altLang="en-US" dirty="0" smtClean="0"/>
              <a:t>番号を表示するので</a:t>
            </a:r>
            <a:r>
              <a:rPr kumimoji="1" lang="en-US" altLang="ja-JP" dirty="0" smtClean="0"/>
              <a:t>ADD</a:t>
            </a:r>
            <a:r>
              <a:rPr kumimoji="1" lang="ja-JP" altLang="en-US" dirty="0" smtClean="0"/>
              <a:t>オプションを用います</a:t>
            </a:r>
            <a:endParaRPr kumimoji="1" lang="en-US" altLang="ja-JP" dirty="0" smtClean="0"/>
          </a:p>
          <a:p>
            <a:r>
              <a:rPr kumimoji="1" lang="ja-JP" altLang="en-US" dirty="0" smtClean="0"/>
              <a:t>各フィールドの出現順序を記述</a:t>
            </a:r>
            <a:r>
              <a:rPr kumimoji="1" lang="ja-JP" altLang="en-US" dirty="0" smtClean="0"/>
              <a:t>します</a:t>
            </a:r>
            <a:endParaRPr kumimoji="1" lang="en-US" altLang="ja-JP" dirty="0" smtClean="0"/>
          </a:p>
          <a:p>
            <a:r>
              <a:rPr kumimoji="1" lang="ja-JP" altLang="en-US" dirty="0" smtClean="0"/>
              <a:t>出力の形式＝オプションが指定された時に出現するフィールドとその型、変化するフィールドの型</a:t>
            </a:r>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13</a:t>
            </a:fld>
            <a:endParaRPr kumimoji="1" lang="ja-JP" altLang="en-US"/>
          </a:p>
        </p:txBody>
      </p:sp>
    </p:spTree>
    <p:extLst>
      <p:ext uri="{BB962C8B-B14F-4D97-AF65-F5344CB8AC3E}">
        <p14:creationId xmlns:p14="http://schemas.microsoft.com/office/powerpoint/2010/main" val="186268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このように生成されたモジュール</a:t>
            </a:r>
            <a:endParaRPr kumimoji="1" lang="en-US" altLang="ja-JP" dirty="0" smtClean="0"/>
          </a:p>
          <a:p>
            <a:r>
              <a:rPr kumimoji="1" lang="ja-JP" altLang="en-US" dirty="0" smtClean="0"/>
              <a:t>これから残りの目標を実現するためにどのようなプログラムが生成されるかをみる</a:t>
            </a:r>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14</a:t>
            </a:fld>
            <a:endParaRPr kumimoji="1" lang="ja-JP" altLang="en-US"/>
          </a:p>
        </p:txBody>
      </p:sp>
    </p:spTree>
    <p:extLst>
      <p:ext uri="{BB962C8B-B14F-4D97-AF65-F5344CB8AC3E}">
        <p14:creationId xmlns:p14="http://schemas.microsoft.com/office/powerpoint/2010/main" val="1526985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アニメいらない</a:t>
            </a:r>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16</a:t>
            </a:fld>
            <a:endParaRPr kumimoji="1" lang="ja-JP" altLang="en-US"/>
          </a:p>
        </p:txBody>
      </p:sp>
    </p:spTree>
    <p:extLst>
      <p:ext uri="{BB962C8B-B14F-4D97-AF65-F5344CB8AC3E}">
        <p14:creationId xmlns:p14="http://schemas.microsoft.com/office/powerpoint/2010/main" val="2304350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17</a:t>
            </a:fld>
            <a:endParaRPr kumimoji="1" lang="ja-JP" altLang="en-US"/>
          </a:p>
        </p:txBody>
      </p:sp>
    </p:spTree>
    <p:extLst>
      <p:ext uri="{BB962C8B-B14F-4D97-AF65-F5344CB8AC3E}">
        <p14:creationId xmlns:p14="http://schemas.microsoft.com/office/powerpoint/2010/main" val="3148818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21</a:t>
            </a:fld>
            <a:endParaRPr kumimoji="1" lang="ja-JP" altLang="en-US"/>
          </a:p>
        </p:txBody>
      </p:sp>
    </p:spTree>
    <p:extLst>
      <p:ext uri="{BB962C8B-B14F-4D97-AF65-F5344CB8AC3E}">
        <p14:creationId xmlns:p14="http://schemas.microsoft.com/office/powerpoint/2010/main" val="821508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rel_size</a:t>
            </a:r>
            <a:r>
              <a:rPr kumimoji="1" lang="ja-JP" altLang="en-US" dirty="0" smtClean="0"/>
              <a:t>は型レベル関数</a:t>
            </a:r>
            <a:r>
              <a:rPr kumimoji="1" lang="en-US" altLang="ja-JP" dirty="0" smtClean="0"/>
              <a:t>size('</a:t>
            </a:r>
            <a:r>
              <a:rPr kumimoji="1" lang="en-US" altLang="ja-JP" dirty="0" err="1" smtClean="0"/>
              <a:t>i</a:t>
            </a:r>
            <a:r>
              <a:rPr kumimoji="1" lang="en-US" altLang="ja-JP" dirty="0" smtClean="0"/>
              <a:t>,'</a:t>
            </a:r>
            <a:r>
              <a:rPr kumimoji="1" lang="en-US" altLang="ja-JP" dirty="0" err="1" smtClean="0"/>
              <a:t>l,'h</a:t>
            </a:r>
            <a:r>
              <a:rPr kumimoji="1" lang="en-US" altLang="ja-JP" dirty="0" smtClean="0"/>
              <a:t>)='</a:t>
            </a:r>
            <a:r>
              <a:rPr kumimoji="1" lang="en-US" altLang="ja-JP" dirty="0" err="1" smtClean="0"/>
              <a:t>fld</a:t>
            </a:r>
            <a:r>
              <a:rPr kumimoji="1" lang="ja-JP" altLang="en-US" dirty="0" smtClean="0"/>
              <a:t>である証明</a:t>
            </a:r>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22</a:t>
            </a:fld>
            <a:endParaRPr kumimoji="1" lang="ja-JP" altLang="en-US"/>
          </a:p>
        </p:txBody>
      </p:sp>
    </p:spTree>
    <p:extLst>
      <p:ext uri="{BB962C8B-B14F-4D97-AF65-F5344CB8AC3E}">
        <p14:creationId xmlns:p14="http://schemas.microsoft.com/office/powerpoint/2010/main" val="747105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size(</a:t>
            </a:r>
            <a:r>
              <a:rPr kumimoji="1" lang="en-US" altLang="ja-JP" dirty="0" err="1" smtClean="0"/>
              <a:t>i,l,h</a:t>
            </a:r>
            <a:r>
              <a:rPr kumimoji="1" lang="en-US" altLang="ja-JP" dirty="0" smtClean="0"/>
              <a:t>)=</a:t>
            </a:r>
            <a:r>
              <a:rPr kumimoji="1" lang="en-US" altLang="ja-JP" dirty="0" err="1" smtClean="0"/>
              <a:t>fld</a:t>
            </a:r>
            <a:r>
              <a:rPr kumimoji="1" lang="ja-JP" altLang="en-US" dirty="0" smtClean="0"/>
              <a:t>である証明を一緒に持たせておく</a:t>
            </a:r>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23</a:t>
            </a:fld>
            <a:endParaRPr kumimoji="1" lang="ja-JP" altLang="en-US"/>
          </a:p>
        </p:txBody>
      </p:sp>
    </p:spTree>
    <p:extLst>
      <p:ext uri="{BB962C8B-B14F-4D97-AF65-F5344CB8AC3E}">
        <p14:creationId xmlns:p14="http://schemas.microsoft.com/office/powerpoint/2010/main" val="1959995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Camlp4</a:t>
            </a:r>
            <a:r>
              <a:rPr kumimoji="1" lang="ja-JP" altLang="en-US" dirty="0" smtClean="0"/>
              <a:t>という</a:t>
            </a:r>
            <a:r>
              <a:rPr kumimoji="1" lang="en-US" altLang="ja-JP" dirty="0" err="1" smtClean="0"/>
              <a:t>OCaml</a:t>
            </a:r>
            <a:r>
              <a:rPr kumimoji="1" lang="ja-JP" altLang="en-US" dirty="0" smtClean="0"/>
              <a:t>のためのプリプロセッサシステムを用いました</a:t>
            </a:r>
            <a:endParaRPr kumimoji="1" lang="en-US" altLang="ja-JP" dirty="0" smtClean="0"/>
          </a:p>
          <a:p>
            <a:r>
              <a:rPr kumimoji="1" lang="ja-JP" altLang="en-US" dirty="0" smtClean="0"/>
              <a:t>コード生成に型情報を利用しているので</a:t>
            </a:r>
            <a:r>
              <a:rPr kumimoji="1" lang="en-US" altLang="ja-JP" dirty="0" smtClean="0"/>
              <a:t>,</a:t>
            </a:r>
            <a:r>
              <a:rPr kumimoji="1" lang="en-US" altLang="ja-JP" dirty="0" err="1" smtClean="0"/>
              <a:t>OCaml</a:t>
            </a:r>
            <a:r>
              <a:rPr kumimoji="1" lang="ja-JP" altLang="en-US" dirty="0" smtClean="0"/>
              <a:t>コンパイラのオプションを使って取得しました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28</a:t>
            </a:fld>
            <a:endParaRPr kumimoji="1" lang="ja-JP" altLang="en-US"/>
          </a:p>
        </p:txBody>
      </p:sp>
    </p:spTree>
    <p:extLst>
      <p:ext uri="{BB962C8B-B14F-4D97-AF65-F5344CB8AC3E}">
        <p14:creationId xmlns:p14="http://schemas.microsoft.com/office/powerpoint/2010/main" val="1706994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以下の定義を含む</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2</a:t>
            </a:fld>
            <a:endParaRPr kumimoji="1" lang="ja-JP" altLang="en-US"/>
          </a:p>
        </p:txBody>
      </p:sp>
    </p:spTree>
    <p:extLst>
      <p:ext uri="{BB962C8B-B14F-4D97-AF65-F5344CB8AC3E}">
        <p14:creationId xmlns:p14="http://schemas.microsoft.com/office/powerpoint/2010/main" val="21369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本発表では次の簡単な問題を解くスクリプトで</a:t>
            </a:r>
            <a:r>
              <a:rPr kumimoji="1" lang="en-US" altLang="ja-JP" dirty="0" err="1" smtClean="0"/>
              <a:t>OCommand</a:t>
            </a:r>
            <a:r>
              <a:rPr kumimoji="1" lang="ja-JP" altLang="en-US" dirty="0" smtClean="0"/>
              <a:t>の目標を説明する</a:t>
            </a:r>
            <a:endParaRPr kumimoji="1" lang="en-US" altLang="ja-JP" dirty="0" smtClean="0"/>
          </a:p>
          <a:p>
            <a:r>
              <a:rPr kumimoji="1" lang="ja-JP" altLang="en-US" dirty="0" smtClean="0"/>
              <a:t>上から見ていってしきい値を超えないファイル集合を求める</a:t>
            </a:r>
            <a:endParaRPr kumimoji="1" lang="en-US" altLang="ja-JP" dirty="0" smtClean="0"/>
          </a:p>
          <a:p>
            <a:r>
              <a:rPr kumimoji="1" lang="ja-JP" altLang="en-US" dirty="0" smtClean="0"/>
              <a:t>上から順に総和がしきい値を超えない最大のファイル列を求める</a:t>
            </a:r>
            <a:endParaRPr kumimoji="1" lang="en-US" altLang="ja-JP" dirty="0" smtClean="0"/>
          </a:p>
          <a:p>
            <a:r>
              <a:rPr kumimoji="1" lang="ja-JP" altLang="en-US" dirty="0" smtClean="0"/>
              <a:t>多くのシェルコマンドは出力に構造を持つ</a:t>
            </a:r>
            <a:r>
              <a:rPr kumimoji="1" lang="en-US" altLang="ja-JP" dirty="0" smtClean="0"/>
              <a:t>,</a:t>
            </a:r>
            <a:r>
              <a:rPr kumimoji="1" lang="ja-JP" altLang="en-US" dirty="0" smtClean="0"/>
              <a:t>　例えば</a:t>
            </a:r>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3</a:t>
            </a:fld>
            <a:endParaRPr kumimoji="1" lang="ja-JP" altLang="en-US"/>
          </a:p>
        </p:txBody>
      </p:sp>
    </p:spTree>
    <p:extLst>
      <p:ext uri="{BB962C8B-B14F-4D97-AF65-F5344CB8AC3E}">
        <p14:creationId xmlns:p14="http://schemas.microsoft.com/office/powerpoint/2010/main" val="3806457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OCommand</a:t>
            </a:r>
            <a:r>
              <a:rPr kumimoji="1" lang="ja-JP" altLang="en-US" dirty="0" smtClean="0"/>
              <a:t>を使うとコマンドはコマンド関数</a:t>
            </a:r>
            <a:r>
              <a:rPr kumimoji="1" lang="en-US" altLang="ja-JP" dirty="0" smtClean="0"/>
              <a:t>,</a:t>
            </a:r>
            <a:r>
              <a:rPr kumimoji="1" lang="ja-JP" altLang="en-US" dirty="0" smtClean="0"/>
              <a:t>　</a:t>
            </a:r>
            <a:r>
              <a:rPr kumimoji="1" lang="en-US" altLang="ja-JP" dirty="0" smtClean="0"/>
              <a:t>...</a:t>
            </a:r>
          </a:p>
          <a:p>
            <a:r>
              <a:rPr kumimoji="1" lang="en-US" altLang="ja-JP" dirty="0" smtClean="0"/>
              <a:t>file</a:t>
            </a:r>
            <a:r>
              <a:rPr kumimoji="1" lang="ja-JP" altLang="en-US" dirty="0" smtClean="0"/>
              <a:t>はコマンド関数の戻り値のリストの各要素</a:t>
            </a:r>
            <a:endParaRPr kumimoji="1" lang="en-US" altLang="ja-JP" dirty="0" smtClean="0"/>
          </a:p>
          <a:p>
            <a:r>
              <a:rPr kumimoji="1" lang="ja-JP" altLang="en-US" dirty="0" smtClean="0"/>
              <a:t>このあとはこのスクリプトを使って目標を説明する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4</a:t>
            </a:fld>
            <a:endParaRPr kumimoji="1" lang="ja-JP" altLang="en-US"/>
          </a:p>
        </p:txBody>
      </p:sp>
    </p:spTree>
    <p:extLst>
      <p:ext uri="{BB962C8B-B14F-4D97-AF65-F5344CB8AC3E}">
        <p14:creationId xmlns:p14="http://schemas.microsoft.com/office/powerpoint/2010/main" val="2047999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タイトルに目標とかく</a:t>
            </a:r>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5</a:t>
            </a:fld>
            <a:endParaRPr kumimoji="1" lang="ja-JP" altLang="en-US"/>
          </a:p>
        </p:txBody>
      </p:sp>
    </p:spTree>
    <p:extLst>
      <p:ext uri="{BB962C8B-B14F-4D97-AF65-F5344CB8AC3E}">
        <p14:creationId xmlns:p14="http://schemas.microsoft.com/office/powerpoint/2010/main" val="1265203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ユーザが構文解析等を行う必要はない</a:t>
            </a:r>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6</a:t>
            </a:fld>
            <a:endParaRPr kumimoji="1" lang="ja-JP" altLang="en-US"/>
          </a:p>
        </p:txBody>
      </p:sp>
    </p:spTree>
    <p:extLst>
      <p:ext uri="{BB962C8B-B14F-4D97-AF65-F5344CB8AC3E}">
        <p14:creationId xmlns:p14="http://schemas.microsoft.com/office/powerpoint/2010/main" val="2774178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オプションを誤って</a:t>
            </a:r>
            <a:r>
              <a:rPr kumimoji="1" lang="en-US" altLang="ja-JP" dirty="0" smtClean="0"/>
              <a:t>-</a:t>
            </a:r>
            <a:r>
              <a:rPr kumimoji="1" lang="en-US" altLang="ja-JP" dirty="0" err="1" smtClean="0"/>
              <a:t>i</a:t>
            </a:r>
            <a:r>
              <a:rPr kumimoji="1" lang="ja-JP" altLang="en-US" dirty="0" smtClean="0"/>
              <a:t>と書いてしまった場合でも</a:t>
            </a:r>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7</a:t>
            </a:fld>
            <a:endParaRPr kumimoji="1" lang="ja-JP" altLang="en-US"/>
          </a:p>
        </p:txBody>
      </p:sp>
    </p:spTree>
    <p:extLst>
      <p:ext uri="{BB962C8B-B14F-4D97-AF65-F5344CB8AC3E}">
        <p14:creationId xmlns:p14="http://schemas.microsoft.com/office/powerpoint/2010/main" val="718736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8</a:t>
            </a:fld>
            <a:endParaRPr kumimoji="1" lang="ja-JP" altLang="en-US"/>
          </a:p>
        </p:txBody>
      </p:sp>
    </p:spTree>
    <p:extLst>
      <p:ext uri="{BB962C8B-B14F-4D97-AF65-F5344CB8AC3E}">
        <p14:creationId xmlns:p14="http://schemas.microsoft.com/office/powerpoint/2010/main" val="4153820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ひとつは</a:t>
            </a:r>
            <a:r>
              <a:rPr kumimoji="1" lang="en-US" altLang="ja-JP" dirty="0" err="1" smtClean="0"/>
              <a:t>add_l</a:t>
            </a:r>
            <a:r>
              <a:rPr kumimoji="1" lang="ja-JP" altLang="en-US" dirty="0" smtClean="0"/>
              <a:t>とかのように古いオプション集合から新しいオプション集合を作れるようにすること</a:t>
            </a:r>
            <a:endParaRPr kumimoji="1" lang="en-US" altLang="ja-JP" dirty="0" smtClean="0"/>
          </a:p>
          <a:p>
            <a:endParaRPr kumimoji="1" lang="en-US" altLang="ja-JP" dirty="0" smtClean="0"/>
          </a:p>
          <a:p>
            <a:r>
              <a:rPr kumimoji="1" lang="ja-JP" altLang="en-US" dirty="0" smtClean="0"/>
              <a:t>新しい</a:t>
            </a:r>
            <a:r>
              <a:rPr kumimoji="1" lang="ja-JP" altLang="en-US" dirty="0" smtClean="0"/>
              <a:t>パラメータ</a:t>
            </a:r>
            <a:r>
              <a:rPr kumimoji="1" lang="en-US" altLang="ja-JP" dirty="0" smtClean="0"/>
              <a:t>opt</a:t>
            </a:r>
            <a:r>
              <a:rPr kumimoji="1" lang="ja-JP" altLang="en-US" dirty="0" smtClean="0"/>
              <a:t>をとるようにして</a:t>
            </a:r>
            <a:r>
              <a:rPr kumimoji="1" lang="ja-JP" altLang="en-US" dirty="0" smtClean="0"/>
              <a:t>、</a:t>
            </a:r>
            <a:r>
              <a:rPr kumimoji="1" lang="en-US" altLang="ja-JP" dirty="0" smtClean="0"/>
              <a:t>-</a:t>
            </a:r>
            <a:r>
              <a:rPr kumimoji="1" lang="en-US" altLang="ja-JP" dirty="0" smtClean="0"/>
              <a:t>l</a:t>
            </a:r>
            <a:r>
              <a:rPr kumimoji="1" lang="ja-JP" altLang="en-US" dirty="0" smtClean="0"/>
              <a:t>と合成して</a:t>
            </a:r>
            <a:r>
              <a:rPr kumimoji="1" lang="ja-JP" altLang="en-US" dirty="0" smtClean="0"/>
              <a:t>いる</a:t>
            </a:r>
            <a:endParaRPr kumimoji="1" lang="en-US" altLang="ja-JP" dirty="0" smtClean="0"/>
          </a:p>
          <a:p>
            <a:r>
              <a:rPr kumimoji="1" lang="en-US" altLang="ja-JP" dirty="0" smtClean="0"/>
              <a:t>-t</a:t>
            </a:r>
            <a:r>
              <a:rPr kumimoji="1" lang="ja-JP" altLang="en-US" dirty="0" smtClean="0"/>
              <a:t>更新日時順に出力させる</a:t>
            </a:r>
            <a:endParaRPr kumimoji="1" lang="en-US" altLang="ja-JP" dirty="0" smtClean="0"/>
          </a:p>
          <a:p>
            <a:r>
              <a:rPr kumimoji="1" lang="en-US" altLang="ja-JP" dirty="0" smtClean="0"/>
              <a:t>-S</a:t>
            </a:r>
            <a:r>
              <a:rPr kumimoji="1" lang="ja-JP" altLang="en-US" dirty="0" smtClean="0"/>
              <a:t>サイズ順に出力させる</a:t>
            </a:r>
            <a:endParaRPr kumimoji="1" lang="en-US" altLang="ja-JP" dirty="0" smtClean="0"/>
          </a:p>
          <a:p>
            <a:r>
              <a:rPr kumimoji="1" lang="ja-JP" altLang="en-US" dirty="0" smtClean="0"/>
              <a:t>この</a:t>
            </a:r>
            <a:r>
              <a:rPr kumimoji="1" lang="ja-JP" altLang="en-US" dirty="0" smtClean="0"/>
              <a:t>目標は現在の</a:t>
            </a:r>
            <a:r>
              <a:rPr kumimoji="1" lang="en-US" altLang="ja-JP" dirty="0" err="1" smtClean="0"/>
              <a:t>OCommand</a:t>
            </a:r>
            <a:r>
              <a:rPr kumimoji="1" lang="ja-JP" altLang="en-US" dirty="0" smtClean="0"/>
              <a:t>では実現できていない</a:t>
            </a:r>
            <a:endParaRPr kumimoji="1" lang="ja-JP" altLang="en-US" dirty="0"/>
          </a:p>
        </p:txBody>
      </p:sp>
      <p:sp>
        <p:nvSpPr>
          <p:cNvPr id="4" name="スライド番号プレースホルダー 3"/>
          <p:cNvSpPr>
            <a:spLocks noGrp="1"/>
          </p:cNvSpPr>
          <p:nvPr>
            <p:ph type="sldNum" sz="quarter" idx="10"/>
          </p:nvPr>
        </p:nvSpPr>
        <p:spPr/>
        <p:txBody>
          <a:bodyPr/>
          <a:lstStyle/>
          <a:p>
            <a:fld id="{9C1C7BDD-0FDA-544A-824D-6738679E3C3B}" type="slidenum">
              <a:rPr kumimoji="1" lang="ja-JP" altLang="en-US" smtClean="0"/>
              <a:t>9</a:t>
            </a:fld>
            <a:endParaRPr kumimoji="1" lang="ja-JP" altLang="en-US"/>
          </a:p>
        </p:txBody>
      </p:sp>
    </p:spTree>
    <p:extLst>
      <p:ext uri="{BB962C8B-B14F-4D97-AF65-F5344CB8AC3E}">
        <p14:creationId xmlns:p14="http://schemas.microsoft.com/office/powerpoint/2010/main" val="24328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2557DBD-5C4C-944F-8DB1-E72C6CBBEA29}"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67F5E3-2066-D74B-9504-DE5633D0CE33}" type="slidenum">
              <a:rPr kumimoji="1" lang="ja-JP" altLang="en-US" smtClean="0"/>
              <a:t>‹#›</a:t>
            </a:fld>
            <a:endParaRPr kumimoji="1" lang="ja-JP" altLang="en-US"/>
          </a:p>
        </p:txBody>
      </p:sp>
    </p:spTree>
    <p:extLst>
      <p:ext uri="{BB962C8B-B14F-4D97-AF65-F5344CB8AC3E}">
        <p14:creationId xmlns:p14="http://schemas.microsoft.com/office/powerpoint/2010/main" val="163211238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D46F46-ECAD-AC4E-BCC7-5A4CE6BCD710}"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67F5E3-2066-D74B-9504-DE5633D0CE33}" type="slidenum">
              <a:rPr kumimoji="1" lang="ja-JP" altLang="en-US" smtClean="0"/>
              <a:t>‹#›</a:t>
            </a:fld>
            <a:endParaRPr kumimoji="1" lang="ja-JP" altLang="en-US"/>
          </a:p>
        </p:txBody>
      </p:sp>
    </p:spTree>
    <p:extLst>
      <p:ext uri="{BB962C8B-B14F-4D97-AF65-F5344CB8AC3E}">
        <p14:creationId xmlns:p14="http://schemas.microsoft.com/office/powerpoint/2010/main" val="371455459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675AE9-030D-F748-BA07-E75593166D11}"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67F5E3-2066-D74B-9504-DE5633D0CE33}" type="slidenum">
              <a:rPr kumimoji="1" lang="ja-JP" altLang="en-US" smtClean="0"/>
              <a:t>‹#›</a:t>
            </a:fld>
            <a:endParaRPr kumimoji="1" lang="ja-JP" altLang="en-US"/>
          </a:p>
        </p:txBody>
      </p:sp>
    </p:spTree>
    <p:extLst>
      <p:ext uri="{BB962C8B-B14F-4D97-AF65-F5344CB8AC3E}">
        <p14:creationId xmlns:p14="http://schemas.microsoft.com/office/powerpoint/2010/main" val="15871718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fld id="{20C39EF9-FCA4-5D44-A3F6-E13F562B94D4}"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67F5E3-2066-D74B-9504-DE5633D0CE33}" type="slidenum">
              <a:rPr kumimoji="1" lang="ja-JP" altLang="en-US" smtClean="0"/>
              <a:t>‹#›</a:t>
            </a:fld>
            <a:endParaRPr kumimoji="1" lang="ja-JP" altLang="en-US" dirty="0"/>
          </a:p>
        </p:txBody>
      </p:sp>
    </p:spTree>
    <p:extLst>
      <p:ext uri="{BB962C8B-B14F-4D97-AF65-F5344CB8AC3E}">
        <p14:creationId xmlns:p14="http://schemas.microsoft.com/office/powerpoint/2010/main" val="964492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3884D25-ADB2-D54D-A284-D061AF1DE129}" type="datetime1">
              <a:rPr kumimoji="1" lang="ja-JP" altLang="en-US" smtClean="0"/>
              <a:t>2014/6/18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E67F5E3-2066-D74B-9504-DE5633D0CE33}" type="slidenum">
              <a:rPr kumimoji="1" lang="ja-JP" altLang="en-US" smtClean="0"/>
              <a:t>‹#›</a:t>
            </a:fld>
            <a:endParaRPr kumimoji="1" lang="ja-JP" altLang="en-US"/>
          </a:p>
        </p:txBody>
      </p:sp>
    </p:spTree>
    <p:extLst>
      <p:ext uri="{BB962C8B-B14F-4D97-AF65-F5344CB8AC3E}">
        <p14:creationId xmlns:p14="http://schemas.microsoft.com/office/powerpoint/2010/main" val="26898995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CD23AB-3292-DB42-818F-48938EF6AE9C}" type="datetime1">
              <a:rPr kumimoji="1" lang="ja-JP" altLang="en-US" smtClean="0"/>
              <a:t>2014/6/18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E67F5E3-2066-D74B-9504-DE5633D0CE33}" type="slidenum">
              <a:rPr kumimoji="1" lang="ja-JP" altLang="en-US" smtClean="0"/>
              <a:t>‹#›</a:t>
            </a:fld>
            <a:endParaRPr kumimoji="1" lang="ja-JP" altLang="en-US"/>
          </a:p>
        </p:txBody>
      </p:sp>
    </p:spTree>
    <p:extLst>
      <p:ext uri="{BB962C8B-B14F-4D97-AF65-F5344CB8AC3E}">
        <p14:creationId xmlns:p14="http://schemas.microsoft.com/office/powerpoint/2010/main" val="41040350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6ABE56E-4675-A549-B2A9-2570FAEF89C4}" type="datetime1">
              <a:rPr kumimoji="1" lang="ja-JP" altLang="en-US" smtClean="0"/>
              <a:t>2014/6/18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E67F5E3-2066-D74B-9504-DE5633D0CE33}" type="slidenum">
              <a:rPr kumimoji="1" lang="ja-JP" altLang="en-US" smtClean="0"/>
              <a:t>‹#›</a:t>
            </a:fld>
            <a:endParaRPr kumimoji="1" lang="ja-JP" altLang="en-US"/>
          </a:p>
        </p:txBody>
      </p:sp>
    </p:spTree>
    <p:extLst>
      <p:ext uri="{BB962C8B-B14F-4D97-AF65-F5344CB8AC3E}">
        <p14:creationId xmlns:p14="http://schemas.microsoft.com/office/powerpoint/2010/main" val="14350289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302A2F5-F24F-D345-B9A6-0EEFA9982A5D}" type="datetime1">
              <a:rPr kumimoji="1" lang="ja-JP" altLang="en-US" smtClean="0"/>
              <a:t>2014/6/18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E67F5E3-2066-D74B-9504-DE5633D0CE33}" type="slidenum">
              <a:rPr kumimoji="1" lang="ja-JP" altLang="en-US" smtClean="0"/>
              <a:t>‹#›</a:t>
            </a:fld>
            <a:endParaRPr kumimoji="1" lang="ja-JP" altLang="en-US"/>
          </a:p>
        </p:txBody>
      </p:sp>
    </p:spTree>
    <p:extLst>
      <p:ext uri="{BB962C8B-B14F-4D97-AF65-F5344CB8AC3E}">
        <p14:creationId xmlns:p14="http://schemas.microsoft.com/office/powerpoint/2010/main" val="1924265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A5FF7CB-5BCA-2D4B-A107-BE571CD02FC3}" type="datetime1">
              <a:rPr kumimoji="1" lang="ja-JP" altLang="en-US" smtClean="0"/>
              <a:t>2014/6/18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a:t>
            </a:fld>
            <a:endParaRPr kumimoji="1" lang="ja-JP" altLang="en-US"/>
          </a:p>
        </p:txBody>
      </p:sp>
    </p:spTree>
    <p:extLst>
      <p:ext uri="{BB962C8B-B14F-4D97-AF65-F5344CB8AC3E}">
        <p14:creationId xmlns:p14="http://schemas.microsoft.com/office/powerpoint/2010/main" val="15154205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186591F-5C4B-D948-AB40-84E9855CF3EA}" type="datetime1">
              <a:rPr kumimoji="1" lang="ja-JP" altLang="en-US" smtClean="0"/>
              <a:t>2014/6/18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E67F5E3-2066-D74B-9504-DE5633D0CE33}" type="slidenum">
              <a:rPr kumimoji="1" lang="ja-JP" altLang="en-US" smtClean="0"/>
              <a:t>‹#›</a:t>
            </a:fld>
            <a:endParaRPr kumimoji="1" lang="ja-JP" altLang="en-US"/>
          </a:p>
        </p:txBody>
      </p:sp>
    </p:spTree>
    <p:extLst>
      <p:ext uri="{BB962C8B-B14F-4D97-AF65-F5344CB8AC3E}">
        <p14:creationId xmlns:p14="http://schemas.microsoft.com/office/powerpoint/2010/main" val="65561264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53B128-BA97-EE49-94F9-D528E20CA80B}" type="datetime1">
              <a:rPr kumimoji="1" lang="ja-JP" altLang="en-US" smtClean="0"/>
              <a:t>2014/6/18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E67F5E3-2066-D74B-9504-DE5633D0CE33}" type="slidenum">
              <a:rPr kumimoji="1" lang="ja-JP" altLang="en-US" smtClean="0"/>
              <a:t>‹#›</a:t>
            </a:fld>
            <a:endParaRPr kumimoji="1" lang="ja-JP" altLang="en-US"/>
          </a:p>
        </p:txBody>
      </p:sp>
    </p:spTree>
    <p:extLst>
      <p:ext uri="{BB962C8B-B14F-4D97-AF65-F5344CB8AC3E}">
        <p14:creationId xmlns:p14="http://schemas.microsoft.com/office/powerpoint/2010/main" val="389447704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60D6A-FD54-DA4C-B3F9-B365ED31068E}" type="datetime1">
              <a:rPr kumimoji="1" lang="ja-JP" altLang="en-US" smtClean="0"/>
              <a:t>2014/6/18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7F5E3-2066-D74B-9504-DE5633D0CE33}" type="slidenum">
              <a:rPr kumimoji="1" lang="ja-JP" altLang="en-US" smtClean="0"/>
              <a:t>‹#›</a:t>
            </a:fld>
            <a:endParaRPr kumimoji="1" lang="ja-JP" altLang="en-US"/>
          </a:p>
        </p:txBody>
      </p:sp>
    </p:spTree>
    <p:extLst>
      <p:ext uri="{BB962C8B-B14F-4D97-AF65-F5344CB8AC3E}">
        <p14:creationId xmlns:p14="http://schemas.microsoft.com/office/powerpoint/2010/main" val="1565422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normAutofit fontScale="90000"/>
          </a:bodyPr>
          <a:lstStyle/>
          <a:p>
            <a:r>
              <a:rPr lang="en-US" altLang="ja-JP" dirty="0" err="1" smtClean="0"/>
              <a:t>OCommand</a:t>
            </a:r>
            <a:r>
              <a:rPr lang="en-US" altLang="ja-JP" dirty="0" smtClean="0"/>
              <a:t> : </a:t>
            </a:r>
            <a:r>
              <a:rPr lang="ja-JP" altLang="en-US" dirty="0" smtClean="0"/>
              <a:t>型安全な</a:t>
            </a:r>
            <a:r>
              <a:rPr lang="en-US" altLang="ja-JP" dirty="0" smtClean="0"/>
              <a:t/>
            </a:r>
            <a:br>
              <a:rPr lang="en-US" altLang="ja-JP" dirty="0" smtClean="0"/>
            </a:br>
            <a:r>
              <a:rPr lang="ja-JP" altLang="en-US" dirty="0" smtClean="0"/>
              <a:t>シェルプログラミングのための</a:t>
            </a:r>
            <a:r>
              <a:rPr lang="en-US" altLang="ja-JP" dirty="0" smtClean="0"/>
              <a:t/>
            </a:r>
            <a:br>
              <a:rPr lang="en-US" altLang="ja-JP" dirty="0" smtClean="0"/>
            </a:br>
            <a:r>
              <a:rPr lang="ja-JP" altLang="en-US" dirty="0" smtClean="0"/>
              <a:t>領域特化言語の提案</a:t>
            </a:r>
            <a:endParaRPr kumimoji="1" lang="ja-JP" altLang="en-US" dirty="0"/>
          </a:p>
        </p:txBody>
      </p:sp>
      <p:sp>
        <p:nvSpPr>
          <p:cNvPr id="3" name="サブタイトル 2"/>
          <p:cNvSpPr>
            <a:spLocks noGrp="1"/>
          </p:cNvSpPr>
          <p:nvPr>
            <p:ph type="subTitle" idx="1"/>
          </p:nvPr>
        </p:nvSpPr>
        <p:spPr>
          <a:xfrm>
            <a:off x="1371600" y="3886199"/>
            <a:ext cx="6400800" cy="2536031"/>
          </a:xfrm>
        </p:spPr>
        <p:txBody>
          <a:bodyPr>
            <a:normAutofit/>
          </a:bodyPr>
          <a:lstStyle/>
          <a:p>
            <a:r>
              <a:rPr lang="ja-JP" altLang="en-US" sz="3600" dirty="0" smtClean="0">
                <a:solidFill>
                  <a:schemeClr val="tx1"/>
                </a:solidFill>
              </a:rPr>
              <a:t>朝倉</a:t>
            </a:r>
            <a:r>
              <a:rPr lang="en-US" altLang="ja-JP" sz="3600" dirty="0" smtClean="0">
                <a:solidFill>
                  <a:schemeClr val="tx1"/>
                </a:solidFill>
              </a:rPr>
              <a:t> </a:t>
            </a:r>
            <a:r>
              <a:rPr lang="ja-JP" altLang="en-US" sz="3600" dirty="0" smtClean="0">
                <a:solidFill>
                  <a:schemeClr val="tx1"/>
                </a:solidFill>
              </a:rPr>
              <a:t>泉</a:t>
            </a:r>
            <a:endParaRPr lang="en-US" altLang="ja-JP" sz="3600" dirty="0" smtClean="0">
              <a:solidFill>
                <a:schemeClr val="tx1"/>
              </a:solidFill>
            </a:endParaRPr>
          </a:p>
          <a:p>
            <a:r>
              <a:rPr lang="ja-JP" altLang="en-US" sz="3600" dirty="0" smtClean="0">
                <a:solidFill>
                  <a:schemeClr val="tx1"/>
                </a:solidFill>
              </a:rPr>
              <a:t>増原 英彦</a:t>
            </a:r>
            <a:endParaRPr lang="en-US" altLang="ja-JP" sz="3600" dirty="0" smtClean="0">
              <a:solidFill>
                <a:schemeClr val="tx1"/>
              </a:solidFill>
            </a:endParaRPr>
          </a:p>
          <a:p>
            <a:r>
              <a:rPr kumimoji="1" lang="ja-JP" altLang="en-US" sz="3600" dirty="0" smtClean="0">
                <a:solidFill>
                  <a:schemeClr val="tx1"/>
                </a:solidFill>
              </a:rPr>
              <a:t>青谷 知幸</a:t>
            </a:r>
            <a:endParaRPr kumimoji="1" lang="en-US" altLang="ja-JP" sz="3600" dirty="0" smtClean="0">
              <a:solidFill>
                <a:schemeClr val="tx1"/>
              </a:solidFill>
            </a:endParaRPr>
          </a:p>
          <a:p>
            <a:r>
              <a:rPr lang="ja-JP" altLang="en-US" sz="2400" dirty="0" smtClean="0">
                <a:solidFill>
                  <a:schemeClr val="tx1"/>
                </a:solidFill>
              </a:rPr>
              <a:t>東京工業大学 数理・計算</a:t>
            </a:r>
            <a:r>
              <a:rPr lang="ja-JP" altLang="en-US" sz="2400" dirty="0">
                <a:solidFill>
                  <a:schemeClr val="tx1"/>
                </a:solidFill>
              </a:rPr>
              <a:t>科学専攻</a:t>
            </a:r>
            <a:endParaRPr kumimoji="1" lang="ja-JP" altLang="en-US" sz="2400" dirty="0">
              <a:solidFill>
                <a:schemeClr val="tx1"/>
              </a:solidFill>
            </a:endParaRPr>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1</a:t>
            </a:fld>
            <a:endParaRPr kumimoji="1" lang="ja-JP" altLang="en-US"/>
          </a:p>
        </p:txBody>
      </p:sp>
      <p:sp>
        <p:nvSpPr>
          <p:cNvPr id="5" name="テキスト ボックス 4"/>
          <p:cNvSpPr txBox="1"/>
          <p:nvPr/>
        </p:nvSpPr>
        <p:spPr>
          <a:xfrm>
            <a:off x="842211" y="1945105"/>
            <a:ext cx="184666" cy="369332"/>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1854457518"/>
      </p:ext>
    </p:extLst>
  </p:cSld>
  <p:clrMapOvr>
    <a:masterClrMapping/>
  </p:clrMapOvr>
  <mc:AlternateContent xmlns:mc="http://schemas.openxmlformats.org/markup-compatibility/2006" xmlns:p14="http://schemas.microsoft.com/office/powerpoint/2010/main">
    <mc:Choice Requires="p14">
      <p:transition spd="slow" p14:dur="2000" advTm="19733"/>
    </mc:Choice>
    <mc:Fallback xmlns="">
      <p:transition spd="slow" advTm="1973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目標を実現する方針</a:t>
            </a:r>
            <a:endParaRPr kumimoji="1" lang="ja-JP" altLang="en-US" dirty="0"/>
          </a:p>
        </p:txBody>
      </p:sp>
      <p:sp>
        <p:nvSpPr>
          <p:cNvPr id="3" name="コンテンツ プレースホルダー 2"/>
          <p:cNvSpPr>
            <a:spLocks noGrp="1"/>
          </p:cNvSpPr>
          <p:nvPr>
            <p:ph idx="1"/>
          </p:nvPr>
        </p:nvSpPr>
        <p:spPr>
          <a:xfrm>
            <a:off x="243774" y="1570038"/>
            <a:ext cx="4284731" cy="844409"/>
          </a:xfrm>
        </p:spPr>
        <p:txBody>
          <a:bodyPr>
            <a:normAutofit/>
          </a:bodyPr>
          <a:lstStyle/>
          <a:p>
            <a:r>
              <a:rPr lang="en-US" altLang="ja-JP" sz="2400" dirty="0" smtClean="0"/>
              <a:t>1.</a:t>
            </a:r>
            <a:r>
              <a:rPr lang="ja-JP" altLang="en-US" sz="2400" dirty="0" smtClean="0"/>
              <a:t>コマンドの</a:t>
            </a:r>
            <a:r>
              <a:rPr lang="ja-JP" altLang="en-US" sz="2400" dirty="0" smtClean="0"/>
              <a:t>関数化</a:t>
            </a:r>
            <a:endParaRPr lang="en-US" altLang="ja-JP" sz="2400" dirty="0"/>
          </a:p>
          <a:p>
            <a:r>
              <a:rPr lang="en-US" altLang="ja-JP" sz="2400" dirty="0" smtClean="0"/>
              <a:t>2</a:t>
            </a:r>
            <a:r>
              <a:rPr lang="en-US" altLang="ja-JP" sz="2400" dirty="0" smtClean="0"/>
              <a:t>.</a:t>
            </a:r>
            <a:r>
              <a:rPr lang="ja-JP" altLang="en-US" sz="2400" dirty="0" smtClean="0"/>
              <a:t>出力の</a:t>
            </a:r>
            <a:r>
              <a:rPr lang="ja-JP" altLang="en-US" sz="2400" dirty="0" smtClean="0"/>
              <a:t>レコード化</a:t>
            </a:r>
            <a:endParaRPr lang="en-US" altLang="ja-JP" sz="2400" dirty="0" smtClean="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10</a:t>
            </a:fld>
            <a:endParaRPr kumimoji="1" lang="ja-JP" altLang="en-US" dirty="0"/>
          </a:p>
        </p:txBody>
      </p:sp>
      <p:sp>
        <p:nvSpPr>
          <p:cNvPr id="5" name="コンテンツ プレースホルダー 2"/>
          <p:cNvSpPr txBox="1">
            <a:spLocks/>
          </p:cNvSpPr>
          <p:nvPr/>
        </p:nvSpPr>
        <p:spPr>
          <a:xfrm>
            <a:off x="4604370" y="1538899"/>
            <a:ext cx="4054109" cy="99734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en-US" altLang="ja-JP" sz="2400" dirty="0" smtClean="0"/>
              <a:t>DSL</a:t>
            </a:r>
            <a:r>
              <a:rPr lang="ja-JP" altLang="en-US" sz="2400" dirty="0" smtClean="0"/>
              <a:t>によるコマンドの</a:t>
            </a:r>
            <a:r>
              <a:rPr lang="en-US" altLang="ja-JP" sz="2400" dirty="0" smtClean="0"/>
              <a:t/>
            </a:r>
            <a:br>
              <a:rPr lang="en-US" altLang="ja-JP" sz="2400" dirty="0" smtClean="0"/>
            </a:br>
            <a:r>
              <a:rPr lang="ja-JP" altLang="en-US" sz="2400" dirty="0" smtClean="0"/>
              <a:t>仕様の記述</a:t>
            </a:r>
            <a:endParaRPr lang="en-US" altLang="ja-JP" sz="2400" dirty="0" smtClean="0"/>
          </a:p>
        </p:txBody>
      </p:sp>
      <p:sp>
        <p:nvSpPr>
          <p:cNvPr id="9" name="コンテンツ プレースホルダー 2"/>
          <p:cNvSpPr txBox="1">
            <a:spLocks/>
          </p:cNvSpPr>
          <p:nvPr/>
        </p:nvSpPr>
        <p:spPr>
          <a:xfrm>
            <a:off x="4545194" y="2794329"/>
            <a:ext cx="4296870" cy="997344"/>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ja-JP" altLang="en-US" sz="2800" dirty="0" smtClean="0"/>
              <a:t>オプション集合を</a:t>
            </a:r>
            <a:r>
              <a:rPr lang="en-US" altLang="ja-JP" sz="2800" dirty="0" smtClean="0"/>
              <a:t>singleton type</a:t>
            </a:r>
            <a:r>
              <a:rPr lang="ja-JP" altLang="en-US" sz="2800" dirty="0" smtClean="0"/>
              <a:t>で表す</a:t>
            </a:r>
            <a:r>
              <a:rPr lang="en-US" altLang="ja-JP" sz="2800" dirty="0"/>
              <a:t/>
            </a:r>
            <a:br>
              <a:rPr lang="en-US" altLang="ja-JP" sz="2800" dirty="0"/>
            </a:br>
            <a:r>
              <a:rPr lang="ja-JP" altLang="en-US" sz="2800" dirty="0" smtClean="0"/>
              <a:t>出力行レコードに型レベル関数を用いる</a:t>
            </a:r>
            <a:endParaRPr lang="en-US" altLang="ja-JP" sz="2800" dirty="0" smtClean="0"/>
          </a:p>
        </p:txBody>
      </p:sp>
      <p:sp>
        <p:nvSpPr>
          <p:cNvPr id="10" name="コンテンツ プレースホルダー 2"/>
          <p:cNvSpPr txBox="1">
            <a:spLocks/>
          </p:cNvSpPr>
          <p:nvPr/>
        </p:nvSpPr>
        <p:spPr>
          <a:xfrm>
            <a:off x="4604368" y="3990107"/>
            <a:ext cx="4054109" cy="997344"/>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ja-JP" altLang="en-US" sz="2800" dirty="0" smtClean="0"/>
              <a:t>フィールドアクセスが安全であることの証明を</a:t>
            </a:r>
            <a:r>
              <a:rPr lang="en-US" altLang="ja-JP" sz="2800" dirty="0" smtClean="0"/>
              <a:t/>
            </a:r>
            <a:br>
              <a:rPr lang="en-US" altLang="ja-JP" sz="2800" dirty="0" smtClean="0"/>
            </a:br>
            <a:r>
              <a:rPr lang="ja-JP" altLang="en-US" sz="2800" dirty="0" smtClean="0"/>
              <a:t>生成</a:t>
            </a:r>
            <a:endParaRPr lang="en-US" altLang="ja-JP" sz="2800" dirty="0"/>
          </a:p>
        </p:txBody>
      </p:sp>
      <p:sp>
        <p:nvSpPr>
          <p:cNvPr id="11" name="コンテンツ プレースホルダー 2"/>
          <p:cNvSpPr txBox="1">
            <a:spLocks/>
          </p:cNvSpPr>
          <p:nvPr/>
        </p:nvSpPr>
        <p:spPr>
          <a:xfrm>
            <a:off x="4604367" y="5062678"/>
            <a:ext cx="4054109" cy="99734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endParaRPr lang="en-US" altLang="ja-JP" sz="2800" dirty="0"/>
          </a:p>
        </p:txBody>
      </p:sp>
      <p:sp>
        <p:nvSpPr>
          <p:cNvPr id="13" name="正方形/長方形 12"/>
          <p:cNvSpPr/>
          <p:nvPr/>
        </p:nvSpPr>
        <p:spPr>
          <a:xfrm>
            <a:off x="167909" y="1479936"/>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4" name="正方形/長方形 13"/>
          <p:cNvSpPr/>
          <p:nvPr/>
        </p:nvSpPr>
        <p:spPr>
          <a:xfrm>
            <a:off x="167909" y="2773608"/>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5" name="正方形/長方形 14"/>
          <p:cNvSpPr/>
          <p:nvPr/>
        </p:nvSpPr>
        <p:spPr>
          <a:xfrm>
            <a:off x="167909" y="3968646"/>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6" name="コンテンツ プレースホルダー 2"/>
          <p:cNvSpPr txBox="1">
            <a:spLocks/>
          </p:cNvSpPr>
          <p:nvPr/>
        </p:nvSpPr>
        <p:spPr>
          <a:xfrm>
            <a:off x="243773" y="3077611"/>
            <a:ext cx="4284731" cy="50955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sz="2400" dirty="0" smtClean="0"/>
              <a:t>4.</a:t>
            </a:r>
            <a:r>
              <a:rPr lang="ja-JP" altLang="en-US" sz="2400" dirty="0" smtClean="0"/>
              <a:t>レコード型の柔軟な変化</a:t>
            </a:r>
            <a:endParaRPr lang="en-US" altLang="ja-JP" sz="2400" dirty="0" smtClean="0"/>
          </a:p>
        </p:txBody>
      </p:sp>
      <p:sp>
        <p:nvSpPr>
          <p:cNvPr id="17" name="コンテンツ プレースホルダー 2"/>
          <p:cNvSpPr txBox="1">
            <a:spLocks/>
          </p:cNvSpPr>
          <p:nvPr/>
        </p:nvSpPr>
        <p:spPr>
          <a:xfrm>
            <a:off x="243774" y="4248008"/>
            <a:ext cx="4284731" cy="48154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sz="2400" dirty="0" smtClean="0"/>
              <a:t>3.</a:t>
            </a:r>
            <a:r>
              <a:rPr lang="ja-JP" altLang="en-US" sz="2400" dirty="0" smtClean="0"/>
              <a:t>フィールドの検査</a:t>
            </a:r>
            <a:endParaRPr lang="en-US" altLang="ja-JP" sz="2400" dirty="0" smtClean="0"/>
          </a:p>
        </p:txBody>
      </p:sp>
      <p:sp>
        <p:nvSpPr>
          <p:cNvPr id="18" name="コンテンツ プレースホルダー 2"/>
          <p:cNvSpPr txBox="1">
            <a:spLocks/>
          </p:cNvSpPr>
          <p:nvPr/>
        </p:nvSpPr>
        <p:spPr>
          <a:xfrm>
            <a:off x="4768909" y="5443536"/>
            <a:ext cx="4284731" cy="67145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endParaRPr lang="en-US" altLang="ja-JP" sz="2400" dirty="0" smtClean="0"/>
          </a:p>
        </p:txBody>
      </p:sp>
      <p:sp>
        <p:nvSpPr>
          <p:cNvPr id="19" name="コンテンツ プレースホルダー 2"/>
          <p:cNvSpPr txBox="1">
            <a:spLocks/>
          </p:cNvSpPr>
          <p:nvPr/>
        </p:nvSpPr>
        <p:spPr>
          <a:xfrm>
            <a:off x="243774" y="5363894"/>
            <a:ext cx="4284731" cy="4640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sz="2400" dirty="0"/>
              <a:t>5.</a:t>
            </a:r>
            <a:r>
              <a:rPr lang="ja-JP" altLang="en-US" sz="2400" dirty="0"/>
              <a:t>オプションの合成</a:t>
            </a:r>
            <a:endParaRPr lang="en-US" altLang="ja-JP" sz="2400" dirty="0"/>
          </a:p>
        </p:txBody>
      </p:sp>
      <p:sp>
        <p:nvSpPr>
          <p:cNvPr id="20" name="コンテンツ プレースホルダー 2"/>
          <p:cNvSpPr txBox="1">
            <a:spLocks/>
          </p:cNvSpPr>
          <p:nvPr/>
        </p:nvSpPr>
        <p:spPr>
          <a:xfrm>
            <a:off x="4526145" y="5313538"/>
            <a:ext cx="4054109" cy="80145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ja-JP" altLang="en-US" sz="2400" dirty="0" smtClean="0"/>
              <a:t>オプション集合を</a:t>
            </a:r>
            <a:r>
              <a:rPr lang="en-US" altLang="ja-JP" sz="2400" dirty="0" smtClean="0"/>
              <a:t/>
            </a:r>
            <a:br>
              <a:rPr lang="en-US" altLang="ja-JP" sz="2400" dirty="0" smtClean="0"/>
            </a:br>
            <a:r>
              <a:rPr lang="ja-JP" altLang="en-US" sz="2400" dirty="0" smtClean="0"/>
              <a:t>タプルで表現</a:t>
            </a:r>
            <a:endParaRPr lang="en-US" altLang="ja-JP" sz="2400" dirty="0"/>
          </a:p>
        </p:txBody>
      </p:sp>
      <p:sp>
        <p:nvSpPr>
          <p:cNvPr id="21" name="正方形/長方形 20"/>
          <p:cNvSpPr/>
          <p:nvPr/>
        </p:nvSpPr>
        <p:spPr>
          <a:xfrm>
            <a:off x="167909" y="5211961"/>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Tree>
    <p:extLst>
      <p:ext uri="{BB962C8B-B14F-4D97-AF65-F5344CB8AC3E}">
        <p14:creationId xmlns:p14="http://schemas.microsoft.com/office/powerpoint/2010/main" val="1090138076"/>
      </p:ext>
    </p:extLst>
  </p:cSld>
  <p:clrMapOvr>
    <a:masterClrMapping/>
  </p:clrMapOvr>
  <mc:AlternateContent xmlns:mc="http://schemas.openxmlformats.org/markup-compatibility/2006" xmlns:p14="http://schemas.microsoft.com/office/powerpoint/2010/main">
    <mc:Choice Requires="p14">
      <p:transition spd="slow" p14:dur="2000" advTm="89780"/>
    </mc:Choice>
    <mc:Fallback xmlns="">
      <p:transition spd="slow" advTm="8978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目標を実現する方針</a:t>
            </a:r>
            <a:endParaRPr kumimoji="1" lang="ja-JP" altLang="en-US" dirty="0"/>
          </a:p>
        </p:txBody>
      </p:sp>
      <p:sp>
        <p:nvSpPr>
          <p:cNvPr id="3" name="コンテンツ プレースホルダー 2"/>
          <p:cNvSpPr>
            <a:spLocks noGrp="1"/>
          </p:cNvSpPr>
          <p:nvPr>
            <p:ph idx="1"/>
          </p:nvPr>
        </p:nvSpPr>
        <p:spPr>
          <a:xfrm>
            <a:off x="243774" y="1570038"/>
            <a:ext cx="4284731" cy="844409"/>
          </a:xfrm>
        </p:spPr>
        <p:txBody>
          <a:bodyPr>
            <a:normAutofit/>
          </a:bodyPr>
          <a:lstStyle/>
          <a:p>
            <a:r>
              <a:rPr lang="en-US" altLang="ja-JP" sz="2400" dirty="0" smtClean="0"/>
              <a:t>1.</a:t>
            </a:r>
            <a:r>
              <a:rPr lang="ja-JP" altLang="en-US" sz="2400" dirty="0" smtClean="0"/>
              <a:t>コマンドの</a:t>
            </a:r>
            <a:r>
              <a:rPr lang="ja-JP" altLang="en-US" sz="2400" dirty="0" smtClean="0"/>
              <a:t>関数化</a:t>
            </a:r>
            <a:endParaRPr lang="en-US" altLang="ja-JP" sz="2400" dirty="0"/>
          </a:p>
          <a:p>
            <a:r>
              <a:rPr lang="en-US" altLang="ja-JP" sz="2400" dirty="0" smtClean="0"/>
              <a:t>2</a:t>
            </a:r>
            <a:r>
              <a:rPr lang="en-US" altLang="ja-JP" sz="2400" dirty="0" smtClean="0"/>
              <a:t>.</a:t>
            </a:r>
            <a:r>
              <a:rPr lang="ja-JP" altLang="en-US" sz="2400" dirty="0" smtClean="0"/>
              <a:t>出力の</a:t>
            </a:r>
            <a:r>
              <a:rPr lang="ja-JP" altLang="en-US" sz="2400" dirty="0" smtClean="0"/>
              <a:t>レコード化</a:t>
            </a:r>
            <a:endParaRPr lang="en-US" altLang="ja-JP" sz="2400" dirty="0" smtClean="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11</a:t>
            </a:fld>
            <a:endParaRPr kumimoji="1" lang="ja-JP" altLang="en-US" dirty="0"/>
          </a:p>
        </p:txBody>
      </p:sp>
      <p:sp>
        <p:nvSpPr>
          <p:cNvPr id="5" name="コンテンツ プレースホルダー 2"/>
          <p:cNvSpPr txBox="1">
            <a:spLocks/>
          </p:cNvSpPr>
          <p:nvPr/>
        </p:nvSpPr>
        <p:spPr>
          <a:xfrm>
            <a:off x="4604370" y="1538899"/>
            <a:ext cx="4054109" cy="99734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en-US" altLang="ja-JP" sz="2400" dirty="0" smtClean="0"/>
              <a:t>DSL</a:t>
            </a:r>
            <a:r>
              <a:rPr lang="ja-JP" altLang="en-US" sz="2400" dirty="0" smtClean="0"/>
              <a:t>によるコマンドの</a:t>
            </a:r>
            <a:r>
              <a:rPr lang="en-US" altLang="ja-JP" sz="2400" dirty="0" smtClean="0"/>
              <a:t/>
            </a:r>
            <a:br>
              <a:rPr lang="en-US" altLang="ja-JP" sz="2400" dirty="0" smtClean="0"/>
            </a:br>
            <a:r>
              <a:rPr lang="ja-JP" altLang="en-US" sz="2400" dirty="0" smtClean="0"/>
              <a:t>仕様の記述</a:t>
            </a:r>
            <a:endParaRPr lang="en-US" altLang="ja-JP" sz="2400" dirty="0" smtClean="0"/>
          </a:p>
        </p:txBody>
      </p:sp>
      <p:sp>
        <p:nvSpPr>
          <p:cNvPr id="9" name="コンテンツ プレースホルダー 2"/>
          <p:cNvSpPr txBox="1">
            <a:spLocks/>
          </p:cNvSpPr>
          <p:nvPr/>
        </p:nvSpPr>
        <p:spPr>
          <a:xfrm>
            <a:off x="4545194" y="2794329"/>
            <a:ext cx="4296870" cy="997344"/>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ja-JP" altLang="en-US" sz="2800" dirty="0" smtClean="0"/>
              <a:t>オプション集合を</a:t>
            </a:r>
            <a:r>
              <a:rPr lang="en-US" altLang="ja-JP" sz="2800" dirty="0" smtClean="0"/>
              <a:t>singleton type</a:t>
            </a:r>
            <a:r>
              <a:rPr lang="ja-JP" altLang="en-US" sz="2800" dirty="0" smtClean="0"/>
              <a:t>で表す</a:t>
            </a:r>
            <a:r>
              <a:rPr lang="en-US" altLang="ja-JP" sz="2800" dirty="0"/>
              <a:t/>
            </a:r>
            <a:br>
              <a:rPr lang="en-US" altLang="ja-JP" sz="2800" dirty="0"/>
            </a:br>
            <a:r>
              <a:rPr lang="ja-JP" altLang="en-US" sz="2800" dirty="0" smtClean="0"/>
              <a:t>出力行レコードに型レベル関数を用いる</a:t>
            </a:r>
            <a:endParaRPr lang="en-US" altLang="ja-JP" sz="2800" dirty="0" smtClean="0"/>
          </a:p>
        </p:txBody>
      </p:sp>
      <p:sp>
        <p:nvSpPr>
          <p:cNvPr id="10" name="コンテンツ プレースホルダー 2"/>
          <p:cNvSpPr txBox="1">
            <a:spLocks/>
          </p:cNvSpPr>
          <p:nvPr/>
        </p:nvSpPr>
        <p:spPr>
          <a:xfrm>
            <a:off x="4604368" y="3990107"/>
            <a:ext cx="4054109" cy="997344"/>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ja-JP" altLang="en-US" sz="2800" dirty="0" smtClean="0"/>
              <a:t>フィールドアクセスが安全であることの証明を</a:t>
            </a:r>
            <a:r>
              <a:rPr lang="en-US" altLang="ja-JP" sz="2800" dirty="0" smtClean="0"/>
              <a:t/>
            </a:r>
            <a:br>
              <a:rPr lang="en-US" altLang="ja-JP" sz="2800" dirty="0" smtClean="0"/>
            </a:br>
            <a:r>
              <a:rPr lang="ja-JP" altLang="en-US" sz="2800" dirty="0" smtClean="0"/>
              <a:t>生成</a:t>
            </a:r>
            <a:endParaRPr lang="en-US" altLang="ja-JP" sz="2800" dirty="0"/>
          </a:p>
        </p:txBody>
      </p:sp>
      <p:sp>
        <p:nvSpPr>
          <p:cNvPr id="11" name="コンテンツ プレースホルダー 2"/>
          <p:cNvSpPr txBox="1">
            <a:spLocks/>
          </p:cNvSpPr>
          <p:nvPr/>
        </p:nvSpPr>
        <p:spPr>
          <a:xfrm>
            <a:off x="4604367" y="5062678"/>
            <a:ext cx="4054109" cy="99734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endParaRPr lang="en-US" altLang="ja-JP" sz="2800" dirty="0"/>
          </a:p>
        </p:txBody>
      </p:sp>
      <p:sp>
        <p:nvSpPr>
          <p:cNvPr id="13" name="正方形/長方形 12"/>
          <p:cNvSpPr/>
          <p:nvPr/>
        </p:nvSpPr>
        <p:spPr>
          <a:xfrm>
            <a:off x="167909" y="1479936"/>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4" name="正方形/長方形 13"/>
          <p:cNvSpPr/>
          <p:nvPr/>
        </p:nvSpPr>
        <p:spPr>
          <a:xfrm>
            <a:off x="167909" y="2773608"/>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5" name="正方形/長方形 14"/>
          <p:cNvSpPr/>
          <p:nvPr/>
        </p:nvSpPr>
        <p:spPr>
          <a:xfrm>
            <a:off x="167909" y="3968646"/>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6" name="コンテンツ プレースホルダー 2"/>
          <p:cNvSpPr txBox="1">
            <a:spLocks/>
          </p:cNvSpPr>
          <p:nvPr/>
        </p:nvSpPr>
        <p:spPr>
          <a:xfrm>
            <a:off x="243773" y="3077611"/>
            <a:ext cx="4284731" cy="50955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sz="2400" dirty="0" smtClean="0"/>
              <a:t>4.</a:t>
            </a:r>
            <a:r>
              <a:rPr lang="ja-JP" altLang="en-US" sz="2400" dirty="0" smtClean="0"/>
              <a:t>レコード型の柔軟な変化</a:t>
            </a:r>
            <a:endParaRPr lang="en-US" altLang="ja-JP" sz="2400" dirty="0" smtClean="0"/>
          </a:p>
        </p:txBody>
      </p:sp>
      <p:sp>
        <p:nvSpPr>
          <p:cNvPr id="17" name="コンテンツ プレースホルダー 2"/>
          <p:cNvSpPr txBox="1">
            <a:spLocks/>
          </p:cNvSpPr>
          <p:nvPr/>
        </p:nvSpPr>
        <p:spPr>
          <a:xfrm>
            <a:off x="243774" y="4248008"/>
            <a:ext cx="4284731" cy="48154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sz="2400" dirty="0" smtClean="0"/>
              <a:t>3.</a:t>
            </a:r>
            <a:r>
              <a:rPr lang="ja-JP" altLang="en-US" sz="2400" dirty="0" smtClean="0"/>
              <a:t>フィールドの検査</a:t>
            </a:r>
            <a:endParaRPr lang="en-US" altLang="ja-JP" sz="2400" dirty="0" smtClean="0"/>
          </a:p>
        </p:txBody>
      </p:sp>
      <p:sp>
        <p:nvSpPr>
          <p:cNvPr id="18" name="コンテンツ プレースホルダー 2"/>
          <p:cNvSpPr txBox="1">
            <a:spLocks/>
          </p:cNvSpPr>
          <p:nvPr/>
        </p:nvSpPr>
        <p:spPr>
          <a:xfrm>
            <a:off x="4768909" y="5443536"/>
            <a:ext cx="4284731" cy="67145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endParaRPr lang="en-US" altLang="ja-JP" sz="2400" dirty="0" smtClean="0"/>
          </a:p>
        </p:txBody>
      </p:sp>
      <p:sp>
        <p:nvSpPr>
          <p:cNvPr id="19" name="コンテンツ プレースホルダー 2"/>
          <p:cNvSpPr txBox="1">
            <a:spLocks/>
          </p:cNvSpPr>
          <p:nvPr/>
        </p:nvSpPr>
        <p:spPr>
          <a:xfrm>
            <a:off x="243774" y="5363894"/>
            <a:ext cx="4284731" cy="4640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sz="2400" dirty="0"/>
              <a:t>5.</a:t>
            </a:r>
            <a:r>
              <a:rPr lang="ja-JP" altLang="en-US" sz="2400" dirty="0"/>
              <a:t>オプションの合成</a:t>
            </a:r>
            <a:endParaRPr lang="en-US" altLang="ja-JP" sz="2400" dirty="0"/>
          </a:p>
        </p:txBody>
      </p:sp>
      <p:sp>
        <p:nvSpPr>
          <p:cNvPr id="20" name="コンテンツ プレースホルダー 2"/>
          <p:cNvSpPr txBox="1">
            <a:spLocks/>
          </p:cNvSpPr>
          <p:nvPr/>
        </p:nvSpPr>
        <p:spPr>
          <a:xfrm>
            <a:off x="4526145" y="5313538"/>
            <a:ext cx="4054109" cy="80145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ja-JP" altLang="en-US" sz="2400" dirty="0" smtClean="0"/>
              <a:t>オプション集合を</a:t>
            </a:r>
            <a:r>
              <a:rPr lang="en-US" altLang="ja-JP" sz="2400" dirty="0" smtClean="0"/>
              <a:t/>
            </a:r>
            <a:br>
              <a:rPr lang="en-US" altLang="ja-JP" sz="2400" dirty="0" smtClean="0"/>
            </a:br>
            <a:r>
              <a:rPr lang="ja-JP" altLang="en-US" sz="2400" dirty="0" smtClean="0"/>
              <a:t>タプルで表現</a:t>
            </a:r>
            <a:endParaRPr lang="en-US" altLang="ja-JP" sz="2400" dirty="0"/>
          </a:p>
        </p:txBody>
      </p:sp>
      <p:sp>
        <p:nvSpPr>
          <p:cNvPr id="21" name="正方形/長方形 20"/>
          <p:cNvSpPr/>
          <p:nvPr/>
        </p:nvSpPr>
        <p:spPr>
          <a:xfrm>
            <a:off x="167909" y="5211961"/>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6" name="正方形/長方形 5"/>
          <p:cNvSpPr/>
          <p:nvPr/>
        </p:nvSpPr>
        <p:spPr>
          <a:xfrm>
            <a:off x="167909" y="1479936"/>
            <a:ext cx="8674155" cy="1018065"/>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Tree>
    <p:extLst>
      <p:ext uri="{BB962C8B-B14F-4D97-AF65-F5344CB8AC3E}">
        <p14:creationId xmlns:p14="http://schemas.microsoft.com/office/powerpoint/2010/main" val="476316175"/>
      </p:ext>
    </p:extLst>
  </p:cSld>
  <p:clrMapOvr>
    <a:masterClrMapping/>
  </p:clrMapOvr>
  <mc:AlternateContent xmlns:mc="http://schemas.openxmlformats.org/markup-compatibility/2006">
    <mc:Choice xmlns:p14="http://schemas.microsoft.com/office/powerpoint/2010/main" Requires="p14">
      <p:transition spd="slow" p14:dur="2000" advTm="89780"/>
    </mc:Choice>
    <mc:Fallback>
      <p:transition spd="slow" advTm="8978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提案</a:t>
            </a:r>
            <a:r>
              <a:rPr kumimoji="1" lang="en-US" altLang="ja-JP" dirty="0" smtClean="0"/>
              <a:t>1/2:OCommand DSL</a:t>
            </a:r>
            <a:r>
              <a:rPr lang="en-US" altLang="ja-JP" dirty="0" smtClean="0"/>
              <a:t>/</a:t>
            </a:r>
            <a:br>
              <a:rPr lang="en-US" altLang="ja-JP" dirty="0" smtClean="0"/>
            </a:br>
            <a:r>
              <a:rPr lang="ja-JP" altLang="en-US" dirty="0" smtClean="0"/>
              <a:t>関数と型定義の導出</a:t>
            </a:r>
            <a:endParaRPr kumimoji="1" lang="ja-JP" altLang="en-US" dirty="0"/>
          </a:p>
        </p:txBody>
      </p:sp>
      <p:sp>
        <p:nvSpPr>
          <p:cNvPr id="3" name="コンテンツ プレースホルダー 2"/>
          <p:cNvSpPr>
            <a:spLocks noGrp="1"/>
          </p:cNvSpPr>
          <p:nvPr>
            <p:ph idx="1"/>
          </p:nvPr>
        </p:nvSpPr>
        <p:spPr>
          <a:xfrm>
            <a:off x="457199" y="1600200"/>
            <a:ext cx="8314341" cy="4525963"/>
          </a:xfrm>
        </p:spPr>
        <p:txBody>
          <a:bodyPr/>
          <a:lstStyle/>
          <a:p>
            <a:r>
              <a:rPr lang="ja-JP" altLang="en-US" dirty="0" smtClean="0"/>
              <a:t>コマンドの形式を記述する領域特化言語</a:t>
            </a:r>
            <a:r>
              <a:rPr lang="en-US" altLang="ja-JP" dirty="0"/>
              <a:t>(</a:t>
            </a:r>
            <a:r>
              <a:rPr lang="en-US" altLang="ja-JP" dirty="0" smtClean="0"/>
              <a:t>DSL)</a:t>
            </a:r>
          </a:p>
          <a:p>
            <a:pPr lvl="1"/>
            <a:r>
              <a:rPr lang="ja-JP" altLang="en-US" dirty="0" smtClean="0"/>
              <a:t>オプションをコマンドに渡した時に</a:t>
            </a:r>
            <a:r>
              <a:rPr lang="en-US" altLang="ja-JP" dirty="0" smtClean="0"/>
              <a:t>,</a:t>
            </a:r>
            <a:r>
              <a:rPr lang="ja-JP" altLang="en-US" dirty="0" smtClean="0"/>
              <a:t>どのように形式が変化するかを記述</a:t>
            </a:r>
            <a:endParaRPr lang="en-US" altLang="ja-JP" dirty="0" smtClean="0"/>
          </a:p>
          <a:p>
            <a:r>
              <a:rPr kumimoji="1" lang="ja-JP" altLang="en-US" dirty="0" smtClean="0"/>
              <a:t>コマンドの記述からコマンドを</a:t>
            </a:r>
            <a:r>
              <a:rPr kumimoji="1" lang="en-US" altLang="ja-JP" dirty="0" err="1" smtClean="0"/>
              <a:t>OCaml</a:t>
            </a:r>
            <a:r>
              <a:rPr kumimoji="1" lang="ja-JP" altLang="en-US" dirty="0" smtClean="0"/>
              <a:t>上で型安全に扱うための関数</a:t>
            </a:r>
            <a:r>
              <a:rPr kumimoji="1" lang="en-US" altLang="ja-JP" dirty="0" smtClean="0"/>
              <a:t>,</a:t>
            </a:r>
            <a:r>
              <a:rPr kumimoji="1" lang="ja-JP" altLang="en-US" dirty="0" smtClean="0"/>
              <a:t>型定義を導出</a:t>
            </a:r>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12</a:t>
            </a:fld>
            <a:endParaRPr kumimoji="1" lang="ja-JP" altLang="en-US"/>
          </a:p>
        </p:txBody>
      </p:sp>
    </p:spTree>
    <p:extLst>
      <p:ext uri="{BB962C8B-B14F-4D97-AF65-F5344CB8AC3E}">
        <p14:creationId xmlns:p14="http://schemas.microsoft.com/office/powerpoint/2010/main" val="3446321861"/>
      </p:ext>
    </p:extLst>
  </p:cSld>
  <p:clrMapOvr>
    <a:masterClrMapping/>
  </p:clrMapOvr>
  <mc:AlternateContent xmlns:mc="http://schemas.openxmlformats.org/markup-compatibility/2006" xmlns:p14="http://schemas.microsoft.com/office/powerpoint/2010/main">
    <mc:Choice Requires="p14">
      <p:transition spd="slow" p14:dur="2000" advTm="607"/>
    </mc:Choice>
    <mc:Fallback xmlns="">
      <p:transition spd="slow" advTm="607"/>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DSL</a:t>
            </a:r>
            <a:r>
              <a:rPr lang="ja-JP" altLang="en-US" dirty="0" smtClean="0"/>
              <a:t>による形式の定義</a:t>
            </a:r>
            <a:endParaRPr kumimoji="1" lang="ja-JP" altLang="en-US" dirty="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13</a:t>
            </a:fld>
            <a:endParaRPr kumimoji="1" lang="ja-JP" altLang="en-US"/>
          </a:p>
        </p:txBody>
      </p:sp>
      <p:sp>
        <p:nvSpPr>
          <p:cNvPr id="5" name="コンテンツ プレースホルダー 2"/>
          <p:cNvSpPr txBox="1">
            <a:spLocks/>
          </p:cNvSpPr>
          <p:nvPr/>
        </p:nvSpPr>
        <p:spPr>
          <a:xfrm>
            <a:off x="628650" y="5406901"/>
            <a:ext cx="7886700" cy="9494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ja-JP" altLang="en-US" sz="2400" dirty="0" smtClean="0"/>
              <a:t>オプションの作用</a:t>
            </a:r>
            <a:r>
              <a:rPr lang="en-US" altLang="ja-JP" sz="2400" dirty="0" smtClean="0"/>
              <a:t>:</a:t>
            </a:r>
            <a:r>
              <a:rPr lang="ja-JP" altLang="en-US" sz="2400" dirty="0" smtClean="0"/>
              <a:t>オプション</a:t>
            </a:r>
            <a:r>
              <a:rPr lang="ja-JP" altLang="en-US" sz="2400" dirty="0" smtClean="0"/>
              <a:t>が指定された時に出力の形式がどう変化する</a:t>
            </a:r>
            <a:r>
              <a:rPr lang="ja-JP" altLang="en-US" sz="2400" dirty="0" smtClean="0"/>
              <a:t>か</a:t>
            </a:r>
            <a:endParaRPr lang="en-US" altLang="ja-JP" sz="2400" dirty="0" smtClean="0"/>
          </a:p>
        </p:txBody>
      </p:sp>
      <p:sp>
        <p:nvSpPr>
          <p:cNvPr id="6" name="正方形/長方形 5"/>
          <p:cNvSpPr/>
          <p:nvPr/>
        </p:nvSpPr>
        <p:spPr>
          <a:xfrm>
            <a:off x="504204" y="2126531"/>
            <a:ext cx="8182596" cy="2621362"/>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400" dirty="0">
                <a:solidFill>
                  <a:schemeClr val="tx1"/>
                </a:solidFill>
                <a:latin typeface="Consolas" panose="020B0609020204030204" pitchFamily="49" charset="0"/>
                <a:cs typeface="Consolas" panose="020B0609020204030204" pitchFamily="49" charset="0"/>
              </a:rPr>
              <a:t>COMMAND </a:t>
            </a:r>
            <a:r>
              <a:rPr lang="en-US" altLang="ja-JP" sz="2400" dirty="0" err="1">
                <a:solidFill>
                  <a:schemeClr val="tx1"/>
                </a:solidFill>
                <a:latin typeface="Consolas" panose="020B0609020204030204" pitchFamily="49" charset="0"/>
                <a:cs typeface="Consolas" panose="020B0609020204030204" pitchFamily="49" charset="0"/>
              </a:rPr>
              <a:t>ls</a:t>
            </a:r>
            <a:r>
              <a:rPr lang="en-US" altLang="ja-JP" sz="2400" dirty="0">
                <a:solidFill>
                  <a:schemeClr val="tx1"/>
                </a:solidFill>
                <a:latin typeface="Consolas" panose="020B0609020204030204" pitchFamily="49" charset="0"/>
                <a:cs typeface="Consolas" panose="020B0609020204030204" pitchFamily="49" charset="0"/>
              </a:rPr>
              <a:t> : BEGIN</a:t>
            </a:r>
          </a:p>
          <a:p>
            <a:r>
              <a:rPr lang="en-US" altLang="ja-JP" sz="2400" dirty="0">
                <a:solidFill>
                  <a:schemeClr val="tx1"/>
                </a:solidFill>
                <a:latin typeface="Consolas" panose="020B0609020204030204" pitchFamily="49" charset="0"/>
                <a:cs typeface="Consolas" panose="020B0609020204030204" pitchFamily="49" charset="0"/>
              </a:rPr>
              <a:t>  ORDER {</a:t>
            </a:r>
            <a:r>
              <a:rPr lang="en-US" altLang="ja-JP" sz="2400" dirty="0" err="1">
                <a:solidFill>
                  <a:schemeClr val="tx1"/>
                </a:solidFill>
                <a:latin typeface="Consolas" panose="020B0609020204030204" pitchFamily="49" charset="0"/>
                <a:cs typeface="Consolas" panose="020B0609020204030204" pitchFamily="49" charset="0"/>
              </a:rPr>
              <a:t>inode</a:t>
            </a:r>
            <a:r>
              <a:rPr lang="en-US" altLang="ja-JP" sz="2400" dirty="0">
                <a:solidFill>
                  <a:schemeClr val="tx1"/>
                </a:solidFill>
                <a:latin typeface="Consolas" panose="020B0609020204030204" pitchFamily="49" charset="0"/>
                <a:cs typeface="Consolas" panose="020B0609020204030204" pitchFamily="49" charset="0"/>
              </a:rPr>
              <a:t>; owner; group; ...; name}</a:t>
            </a:r>
          </a:p>
          <a:p>
            <a:r>
              <a:rPr lang="en-US" altLang="ja-JP" sz="2400" dirty="0">
                <a:solidFill>
                  <a:schemeClr val="tx1"/>
                </a:solidFill>
                <a:latin typeface="Consolas" panose="020B0609020204030204" pitchFamily="49" charset="0"/>
                <a:cs typeface="Consolas" panose="020B0609020204030204" pitchFamily="49" charset="0"/>
              </a:rPr>
              <a:t>  OPTION </a:t>
            </a:r>
            <a:r>
              <a:rPr lang="en-US" altLang="ja-JP" sz="2400" dirty="0" err="1">
                <a:solidFill>
                  <a:schemeClr val="tx1"/>
                </a:solidFill>
                <a:latin typeface="Consolas" panose="020B0609020204030204" pitchFamily="49" charset="0"/>
                <a:cs typeface="Consolas" panose="020B0609020204030204" pitchFamily="49" charset="0"/>
              </a:rPr>
              <a:t>i</a:t>
            </a:r>
            <a:r>
              <a:rPr lang="en-US" altLang="ja-JP" sz="2400" dirty="0">
                <a:solidFill>
                  <a:schemeClr val="tx1"/>
                </a:solidFill>
                <a:latin typeface="Consolas" panose="020B0609020204030204" pitchFamily="49" charset="0"/>
                <a:cs typeface="Consolas" panose="020B0609020204030204" pitchFamily="49" charset="0"/>
              </a:rPr>
              <a:t> : ADD {</a:t>
            </a:r>
            <a:r>
              <a:rPr lang="en-US" altLang="ja-JP" sz="2400" dirty="0" err="1">
                <a:solidFill>
                  <a:schemeClr val="tx1"/>
                </a:solidFill>
                <a:latin typeface="Consolas" panose="020B0609020204030204" pitchFamily="49" charset="0"/>
                <a:cs typeface="Consolas" panose="020B0609020204030204" pitchFamily="49" charset="0"/>
              </a:rPr>
              <a:t>inode</a:t>
            </a:r>
            <a:r>
              <a:rPr lang="en-US" altLang="ja-JP" sz="2400" dirty="0">
                <a:solidFill>
                  <a:schemeClr val="tx1"/>
                </a:solidFill>
                <a:latin typeface="Consolas" panose="020B0609020204030204" pitchFamily="49" charset="0"/>
                <a:cs typeface="Consolas" panose="020B0609020204030204" pitchFamily="49" charset="0"/>
              </a:rPr>
              <a:t> : </a:t>
            </a:r>
            <a:r>
              <a:rPr lang="en-US" altLang="ja-JP" sz="2400" dirty="0" err="1">
                <a:solidFill>
                  <a:schemeClr val="tx1"/>
                </a:solidFill>
                <a:latin typeface="Consolas" panose="020B0609020204030204" pitchFamily="49" charset="0"/>
                <a:cs typeface="Consolas" panose="020B0609020204030204" pitchFamily="49" charset="0"/>
              </a:rPr>
              <a:t>int</a:t>
            </a:r>
            <a:r>
              <a:rPr lang="en-US" altLang="ja-JP" sz="2400" dirty="0">
                <a:solidFill>
                  <a:schemeClr val="tx1"/>
                </a:solidFill>
                <a:latin typeface="Consolas" panose="020B0609020204030204" pitchFamily="49" charset="0"/>
                <a:cs typeface="Consolas" panose="020B0609020204030204" pitchFamily="49" charset="0"/>
              </a:rPr>
              <a:t>} </a:t>
            </a:r>
          </a:p>
          <a:p>
            <a:r>
              <a:rPr lang="en-US" altLang="ja-JP" sz="2400" dirty="0">
                <a:solidFill>
                  <a:schemeClr val="tx1"/>
                </a:solidFill>
                <a:latin typeface="Consolas" panose="020B0609020204030204" pitchFamily="49" charset="0"/>
                <a:cs typeface="Consolas" panose="020B0609020204030204" pitchFamily="49" charset="0"/>
              </a:rPr>
              <a:t> </a:t>
            </a:r>
            <a:r>
              <a:rPr lang="en-US" altLang="ja-JP" sz="2400" dirty="0" smtClean="0">
                <a:solidFill>
                  <a:schemeClr val="tx1"/>
                </a:solidFill>
                <a:latin typeface="Consolas" panose="020B0609020204030204" pitchFamily="49" charset="0"/>
                <a:cs typeface="Consolas" panose="020B0609020204030204" pitchFamily="49" charset="0"/>
              </a:rPr>
              <a:t> OPTION </a:t>
            </a:r>
            <a:r>
              <a:rPr lang="en-US" altLang="ja-JP" sz="2400" dirty="0">
                <a:solidFill>
                  <a:schemeClr val="tx1"/>
                </a:solidFill>
                <a:latin typeface="Consolas" panose="020B0609020204030204" pitchFamily="49" charset="0"/>
                <a:cs typeface="Consolas" panose="020B0609020204030204" pitchFamily="49" charset="0"/>
              </a:rPr>
              <a:t>l : ADD </a:t>
            </a:r>
            <a:r>
              <a:rPr lang="en-US" altLang="ja-JP" sz="2400" dirty="0" smtClean="0">
                <a:solidFill>
                  <a:schemeClr val="tx1"/>
                </a:solidFill>
                <a:latin typeface="Consolas" panose="020B0609020204030204" pitchFamily="49" charset="0"/>
                <a:cs typeface="Consolas" panose="020B0609020204030204" pitchFamily="49" charset="0"/>
              </a:rPr>
              <a:t>{perm : perm; hard : </a:t>
            </a:r>
            <a:r>
              <a:rPr lang="en-US" altLang="ja-JP" sz="2400" dirty="0" err="1" smtClean="0">
                <a:solidFill>
                  <a:schemeClr val="tx1"/>
                </a:solidFill>
                <a:latin typeface="Consolas" panose="020B0609020204030204" pitchFamily="49" charset="0"/>
                <a:cs typeface="Consolas" panose="020B0609020204030204" pitchFamily="49" charset="0"/>
              </a:rPr>
              <a:t>int</a:t>
            </a:r>
            <a:r>
              <a:rPr lang="en-US" altLang="ja-JP" sz="2400" dirty="0" smtClean="0">
                <a:solidFill>
                  <a:schemeClr val="tx1"/>
                </a:solidFill>
                <a:latin typeface="Consolas" panose="020B0609020204030204" pitchFamily="49" charset="0"/>
                <a:cs typeface="Consolas" panose="020B0609020204030204" pitchFamily="49" charset="0"/>
              </a:rPr>
              <a:t>; </a:t>
            </a:r>
            <a:r>
              <a:rPr lang="en-US" altLang="ja-JP" sz="2400" dirty="0">
                <a:solidFill>
                  <a:schemeClr val="tx1"/>
                </a:solidFill>
                <a:latin typeface="Consolas" panose="020B0609020204030204" pitchFamily="49" charset="0"/>
                <a:cs typeface="Consolas" panose="020B0609020204030204" pitchFamily="49" charset="0"/>
              </a:rPr>
              <a:t>...}</a:t>
            </a:r>
          </a:p>
          <a:p>
            <a:r>
              <a:rPr lang="en-US" altLang="ja-JP" sz="2400" dirty="0">
                <a:solidFill>
                  <a:schemeClr val="tx1"/>
                </a:solidFill>
                <a:latin typeface="Consolas" panose="020B0609020204030204" pitchFamily="49" charset="0"/>
                <a:cs typeface="Consolas" panose="020B0609020204030204" pitchFamily="49" charset="0"/>
              </a:rPr>
              <a:t>  OPTION h : MODIFY {size : </a:t>
            </a:r>
            <a:r>
              <a:rPr lang="en-US" altLang="ja-JP" sz="2400" dirty="0" err="1">
                <a:solidFill>
                  <a:schemeClr val="tx1"/>
                </a:solidFill>
                <a:latin typeface="Consolas" panose="020B0609020204030204" pitchFamily="49" charset="0"/>
                <a:cs typeface="Consolas" panose="020B0609020204030204" pitchFamily="49" charset="0"/>
              </a:rPr>
              <a:t>hsize</a:t>
            </a:r>
            <a:r>
              <a:rPr lang="en-US" altLang="ja-JP" sz="2400" dirty="0">
                <a:solidFill>
                  <a:schemeClr val="tx1"/>
                </a:solidFill>
                <a:latin typeface="Consolas" panose="020B0609020204030204" pitchFamily="49" charset="0"/>
                <a:cs typeface="Consolas" panose="020B0609020204030204" pitchFamily="49" charset="0"/>
              </a:rPr>
              <a:t>}</a:t>
            </a:r>
          </a:p>
          <a:p>
            <a:r>
              <a:rPr lang="en-US" altLang="ja-JP" sz="2400" dirty="0">
                <a:solidFill>
                  <a:schemeClr val="tx1"/>
                </a:solidFill>
                <a:latin typeface="Consolas" panose="020B0609020204030204" pitchFamily="49" charset="0"/>
                <a:cs typeface="Consolas" panose="020B0609020204030204" pitchFamily="49" charset="0"/>
              </a:rPr>
              <a:t>  DEFAULT : {name : string}</a:t>
            </a:r>
          </a:p>
          <a:p>
            <a:r>
              <a:rPr lang="en-US" altLang="ja-JP" sz="2400" dirty="0">
                <a:solidFill>
                  <a:schemeClr val="tx1"/>
                </a:solidFill>
                <a:latin typeface="Consolas" panose="020B0609020204030204" pitchFamily="49" charset="0"/>
                <a:cs typeface="Consolas" panose="020B0609020204030204" pitchFamily="49" charset="0"/>
              </a:rPr>
              <a:t>END</a:t>
            </a:r>
            <a:endParaRPr lang="ja-JP" altLang="en-US" sz="2400" dirty="0">
              <a:solidFill>
                <a:schemeClr val="tx1"/>
              </a:solidFill>
              <a:latin typeface="Consolas" panose="020B0609020204030204" pitchFamily="49" charset="0"/>
              <a:cs typeface="Consolas" panose="020B0609020204030204" pitchFamily="49" charset="0"/>
            </a:endParaRPr>
          </a:p>
        </p:txBody>
      </p:sp>
      <p:sp>
        <p:nvSpPr>
          <p:cNvPr id="10" name="角丸四角形吹き出し 9"/>
          <p:cNvSpPr/>
          <p:nvPr/>
        </p:nvSpPr>
        <p:spPr>
          <a:xfrm>
            <a:off x="1234149" y="1271561"/>
            <a:ext cx="2891639" cy="569980"/>
          </a:xfrm>
          <a:prstGeom prst="wedgeRoundRectCallout">
            <a:avLst>
              <a:gd name="adj1" fmla="val -21329"/>
              <a:gd name="adj2" fmla="val 111597"/>
              <a:gd name="adj3" fmla="val 16667"/>
            </a:avLst>
          </a:prstGeom>
          <a:solidFill>
            <a:schemeClr val="accent3">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solidFill>
                  <a:schemeClr val="tx1"/>
                </a:solidFill>
              </a:rPr>
              <a:t>コマンドの名前</a:t>
            </a:r>
            <a:endParaRPr kumimoji="1" lang="ja-JP" altLang="en-US" sz="2400" dirty="0">
              <a:solidFill>
                <a:schemeClr val="tx1"/>
              </a:solidFill>
            </a:endParaRPr>
          </a:p>
        </p:txBody>
      </p:sp>
      <p:sp>
        <p:nvSpPr>
          <p:cNvPr id="11" name="角丸四角形吹き出し 10"/>
          <p:cNvSpPr/>
          <p:nvPr/>
        </p:nvSpPr>
        <p:spPr>
          <a:xfrm>
            <a:off x="4701529" y="1702628"/>
            <a:ext cx="3414783" cy="576303"/>
          </a:xfrm>
          <a:prstGeom prst="wedgeRoundRectCallout">
            <a:avLst>
              <a:gd name="adj1" fmla="val -22921"/>
              <a:gd name="adj2" fmla="val 80908"/>
              <a:gd name="adj3" fmla="val 16667"/>
            </a:avLst>
          </a:prstGeom>
          <a:solidFill>
            <a:schemeClr val="accent3">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solidFill>
                  <a:schemeClr val="tx1"/>
                </a:solidFill>
              </a:rPr>
              <a:t>フィールドの出現順序</a:t>
            </a:r>
            <a:endParaRPr kumimoji="1" lang="ja-JP" altLang="en-US" sz="2400" dirty="0">
              <a:solidFill>
                <a:schemeClr val="tx1"/>
              </a:solidFill>
            </a:endParaRPr>
          </a:p>
        </p:txBody>
      </p:sp>
      <p:sp>
        <p:nvSpPr>
          <p:cNvPr id="12" name="角丸四角形吹き出し 11"/>
          <p:cNvSpPr/>
          <p:nvPr/>
        </p:nvSpPr>
        <p:spPr>
          <a:xfrm>
            <a:off x="3154658" y="4692519"/>
            <a:ext cx="2891639" cy="569980"/>
          </a:xfrm>
          <a:prstGeom prst="wedgeRoundRectCallout">
            <a:avLst>
              <a:gd name="adj1" fmla="val -68553"/>
              <a:gd name="adj2" fmla="val -306707"/>
              <a:gd name="adj3" fmla="val 16667"/>
            </a:avLst>
          </a:prstGeom>
          <a:solidFill>
            <a:schemeClr val="accent3">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solidFill>
                  <a:schemeClr val="tx1"/>
                </a:solidFill>
              </a:rPr>
              <a:t>オプションの作用</a:t>
            </a:r>
            <a:endParaRPr kumimoji="1" lang="ja-JP" altLang="en-US" sz="2400" dirty="0">
              <a:solidFill>
                <a:schemeClr val="tx1"/>
              </a:solidFill>
            </a:endParaRPr>
          </a:p>
        </p:txBody>
      </p:sp>
    </p:spTree>
    <p:custDataLst>
      <p:tags r:id="rId1"/>
    </p:custDataLst>
    <p:extLst>
      <p:ext uri="{BB962C8B-B14F-4D97-AF65-F5344CB8AC3E}">
        <p14:creationId xmlns:p14="http://schemas.microsoft.com/office/powerpoint/2010/main" val="2339913255"/>
      </p:ext>
    </p:extLst>
  </p:cSld>
  <p:clrMapOvr>
    <a:masterClrMapping/>
  </p:clrMapOvr>
  <mc:AlternateContent xmlns:mc="http://schemas.openxmlformats.org/markup-compatibility/2006" xmlns:p14="http://schemas.microsoft.com/office/powerpoint/2010/main">
    <mc:Choice Requires="p14">
      <p:transition spd="slow" p14:dur="2000" advTm="96852"/>
    </mc:Choice>
    <mc:Fallback xmlns="">
      <p:transition spd="slow" advTm="968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10"/>
                                        <p:tgtEl>
                                          <p:spTgt spid="6">
                                            <p:txEl>
                                              <p:pRg st="2" end="2"/>
                                            </p:txEl>
                                          </p:spTgt>
                                        </p:tgtEl>
                                      </p:cBhvr>
                                    </p:animEffect>
                                  </p:childTnLst>
                                </p:cTn>
                              </p:par>
                            </p:childTnLst>
                          </p:cTn>
                        </p:par>
                        <p:par>
                          <p:cTn id="8" fill="hold">
                            <p:stCondLst>
                              <p:cond delay="1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1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10"/>
                                        <p:tgtEl>
                                          <p:spTgt spid="12"/>
                                        </p:tgtEl>
                                      </p:cBhvr>
                                    </p:animEffect>
                                    <p:set>
                                      <p:cBhvr>
                                        <p:cTn id="16" dur="1" fill="hold">
                                          <p:stCondLst>
                                            <p:cond delay="9"/>
                                          </p:stCondLst>
                                        </p:cTn>
                                        <p:tgtEl>
                                          <p:spTgt spid="12"/>
                                        </p:tgtEl>
                                        <p:attrNameLst>
                                          <p:attrName>style.visibility</p:attrName>
                                        </p:attrNameLst>
                                      </p:cBhvr>
                                      <p:to>
                                        <p:strVal val="hidden"/>
                                      </p:to>
                                    </p:set>
                                  </p:childTnLst>
                                </p:cTn>
                              </p:par>
                              <p:par>
                                <p:cTn id="17" presetID="2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down)">
                                      <p:cBhvr>
                                        <p:cTn id="19" dur="10"/>
                                        <p:tgtEl>
                                          <p:spTgt spid="6">
                                            <p:txEl>
                                              <p:pRg st="3" end="3"/>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down)">
                                      <p:cBhvr>
                                        <p:cTn id="22" dur="1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wipe(down)">
                                      <p:cBhvr>
                                        <p:cTn id="27" dur="10"/>
                                        <p:tgtEl>
                                          <p:spTgt spid="6">
                                            <p:txEl>
                                              <p:pRg st="1" end="1"/>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1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DSL</a:t>
            </a:r>
            <a:r>
              <a:rPr lang="ja-JP" altLang="en-US" dirty="0" smtClean="0"/>
              <a:t>の生成コード</a:t>
            </a:r>
            <a:endParaRPr kumimoji="1" lang="ja-JP" altLang="en-US" dirty="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14</a:t>
            </a:fld>
            <a:endParaRPr kumimoji="1" lang="ja-JP" altLang="en-US"/>
          </a:p>
        </p:txBody>
      </p:sp>
      <p:sp>
        <p:nvSpPr>
          <p:cNvPr id="5" name="コンテンツ プレースホルダー 2"/>
          <p:cNvSpPr txBox="1">
            <a:spLocks/>
          </p:cNvSpPr>
          <p:nvPr/>
        </p:nvSpPr>
        <p:spPr>
          <a:xfrm>
            <a:off x="457200" y="1555839"/>
            <a:ext cx="8229599" cy="105604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dirty="0" smtClean="0"/>
              <a:t>DSL</a:t>
            </a:r>
            <a:r>
              <a:rPr lang="ja-JP" altLang="en-US" dirty="0" smtClean="0"/>
              <a:t>で記述されたコマンドの仕様からコマンド関数の定義などが生成される</a:t>
            </a:r>
            <a:endParaRPr lang="en-US" altLang="ja-JP" dirty="0"/>
          </a:p>
        </p:txBody>
      </p:sp>
      <p:sp>
        <p:nvSpPr>
          <p:cNvPr id="6" name="正方形/長方形 5"/>
          <p:cNvSpPr/>
          <p:nvPr/>
        </p:nvSpPr>
        <p:spPr>
          <a:xfrm>
            <a:off x="1314421" y="2795886"/>
            <a:ext cx="6515156" cy="3560464"/>
          </a:xfrm>
          <a:prstGeom prst="rect">
            <a:avLst/>
          </a:prstGeom>
          <a:noFill/>
          <a:ln w="28575" cmpd="sng">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400" dirty="0">
                <a:solidFill>
                  <a:srgbClr val="000000"/>
                </a:solidFill>
                <a:latin typeface="Consolas" panose="020B0609020204030204" pitchFamily="49" charset="0"/>
                <a:cs typeface="Consolas" panose="020B0609020204030204" pitchFamily="49" charset="0"/>
              </a:rPr>
              <a:t>module </a:t>
            </a:r>
            <a:r>
              <a:rPr lang="en-US" altLang="ja-JP" sz="2400" dirty="0" err="1">
                <a:solidFill>
                  <a:srgbClr val="000000"/>
                </a:solidFill>
                <a:latin typeface="Consolas" panose="020B0609020204030204" pitchFamily="49" charset="0"/>
                <a:cs typeface="Consolas" panose="020B0609020204030204" pitchFamily="49" charset="0"/>
              </a:rPr>
              <a:t>Ls</a:t>
            </a:r>
            <a:r>
              <a:rPr lang="en-US" altLang="ja-JP" sz="2400" dirty="0">
                <a:solidFill>
                  <a:srgbClr val="000000"/>
                </a:solidFill>
                <a:latin typeface="Consolas" panose="020B0609020204030204" pitchFamily="49" charset="0"/>
                <a:cs typeface="Consolas" panose="020B0609020204030204" pitchFamily="49" charset="0"/>
              </a:rPr>
              <a:t> = </a:t>
            </a:r>
            <a:r>
              <a:rPr lang="en-US" altLang="ja-JP" sz="2400" dirty="0" err="1" smtClean="0">
                <a:solidFill>
                  <a:srgbClr val="000000"/>
                </a:solidFill>
                <a:latin typeface="Consolas" panose="020B0609020204030204" pitchFamily="49" charset="0"/>
                <a:cs typeface="Consolas" panose="020B0609020204030204" pitchFamily="49" charset="0"/>
              </a:rPr>
              <a:t>struct</a:t>
            </a:r>
            <a:endParaRPr lang="en-US" altLang="ja-JP" sz="2400" dirty="0">
              <a:solidFill>
                <a:srgbClr val="000000"/>
              </a:solidFill>
              <a:latin typeface="Consolas" panose="020B0609020204030204" pitchFamily="49" charset="0"/>
              <a:cs typeface="Consolas" panose="020B0609020204030204" pitchFamily="49" charset="0"/>
            </a:endParaRPr>
          </a:p>
          <a:p>
            <a:r>
              <a:rPr lang="en-US" altLang="ja-JP" sz="2400" dirty="0" smtClean="0">
                <a:solidFill>
                  <a:srgbClr val="000000"/>
                </a:solidFill>
                <a:latin typeface="Consolas" panose="020B0609020204030204" pitchFamily="49" charset="0"/>
                <a:cs typeface="Consolas" panose="020B0609020204030204" pitchFamily="49" charset="0"/>
              </a:rPr>
              <a:t>  ...</a:t>
            </a:r>
          </a:p>
          <a:p>
            <a:r>
              <a:rPr lang="en-US" altLang="ja-JP" sz="2400" dirty="0">
                <a:solidFill>
                  <a:srgbClr val="000000"/>
                </a:solidFill>
                <a:latin typeface="Consolas" panose="020B0609020204030204" pitchFamily="49" charset="0"/>
                <a:cs typeface="Consolas" panose="020B0609020204030204" pitchFamily="49" charset="0"/>
              </a:rPr>
              <a:t> </a:t>
            </a:r>
            <a:r>
              <a:rPr lang="en-US" altLang="ja-JP" sz="2400" dirty="0" smtClean="0">
                <a:solidFill>
                  <a:srgbClr val="000000"/>
                </a:solidFill>
                <a:latin typeface="Consolas" panose="020B0609020204030204" pitchFamily="49" charset="0"/>
                <a:cs typeface="Consolas" panose="020B0609020204030204" pitchFamily="49" charset="0"/>
              </a:rPr>
              <a:t> let empty </a:t>
            </a:r>
            <a:r>
              <a:rPr lang="en-US" altLang="ja-JP" sz="2400" dirty="0" smtClean="0">
                <a:solidFill>
                  <a:srgbClr val="000000"/>
                </a:solidFill>
                <a:latin typeface="Consolas" panose="020B0609020204030204" pitchFamily="49" charset="0"/>
                <a:cs typeface="Consolas" panose="020B0609020204030204" pitchFamily="49" charset="0"/>
              </a:rPr>
              <a:t>    = </a:t>
            </a:r>
            <a:r>
              <a:rPr lang="en-US" altLang="ja-JP" sz="2400" dirty="0" smtClean="0">
                <a:solidFill>
                  <a:srgbClr val="000000"/>
                </a:solidFill>
                <a:latin typeface="Consolas" panose="020B0609020204030204" pitchFamily="49" charset="0"/>
                <a:cs typeface="Consolas" panose="020B0609020204030204" pitchFamily="49" charset="0"/>
              </a:rPr>
              <a:t>...</a:t>
            </a:r>
            <a:endParaRPr lang="en-US" altLang="ja-JP" sz="2400" dirty="0">
              <a:solidFill>
                <a:srgbClr val="000000"/>
              </a:solidFill>
              <a:latin typeface="Consolas" panose="020B0609020204030204" pitchFamily="49" charset="0"/>
              <a:cs typeface="Consolas" panose="020B0609020204030204" pitchFamily="49" charset="0"/>
            </a:endParaRPr>
          </a:p>
          <a:p>
            <a:r>
              <a:rPr lang="en-US" altLang="ja-JP" sz="2400" dirty="0">
                <a:solidFill>
                  <a:srgbClr val="000000"/>
                </a:solidFill>
                <a:latin typeface="Consolas" panose="020B0609020204030204" pitchFamily="49" charset="0"/>
                <a:cs typeface="Consolas" panose="020B0609020204030204" pitchFamily="49" charset="0"/>
              </a:rPr>
              <a:t>  let </a:t>
            </a:r>
            <a:r>
              <a:rPr lang="en-US" altLang="ja-JP" sz="2400" dirty="0" err="1" smtClean="0">
                <a:solidFill>
                  <a:srgbClr val="000000"/>
                </a:solidFill>
                <a:latin typeface="Consolas" panose="020B0609020204030204" pitchFamily="49" charset="0"/>
                <a:cs typeface="Consolas" panose="020B0609020204030204" pitchFamily="49" charset="0"/>
              </a:rPr>
              <a:t>add_i</a:t>
            </a:r>
            <a:r>
              <a:rPr lang="en-US" altLang="ja-JP" sz="2400" dirty="0" smtClean="0">
                <a:solidFill>
                  <a:srgbClr val="000000"/>
                </a:solidFill>
                <a:latin typeface="Consolas" panose="020B0609020204030204" pitchFamily="49" charset="0"/>
                <a:cs typeface="Consolas" panose="020B0609020204030204" pitchFamily="49" charset="0"/>
              </a:rPr>
              <a:t> </a:t>
            </a:r>
            <a:r>
              <a:rPr lang="en-US" altLang="ja-JP" sz="2400" dirty="0" smtClean="0">
                <a:solidFill>
                  <a:srgbClr val="000000"/>
                </a:solidFill>
                <a:latin typeface="Consolas" panose="020B0609020204030204" pitchFamily="49" charset="0"/>
                <a:cs typeface="Consolas" panose="020B0609020204030204" pitchFamily="49" charset="0"/>
              </a:rPr>
              <a:t>opt = </a:t>
            </a:r>
            <a:r>
              <a:rPr lang="en-US" altLang="ja-JP" sz="2400" dirty="0">
                <a:solidFill>
                  <a:srgbClr val="000000"/>
                </a:solidFill>
                <a:latin typeface="Consolas" panose="020B0609020204030204" pitchFamily="49" charset="0"/>
                <a:cs typeface="Consolas" panose="020B0609020204030204" pitchFamily="49" charset="0"/>
              </a:rPr>
              <a:t>...</a:t>
            </a:r>
          </a:p>
          <a:p>
            <a:r>
              <a:rPr lang="en-US" altLang="ja-JP" sz="2400" dirty="0">
                <a:solidFill>
                  <a:srgbClr val="000000"/>
                </a:solidFill>
                <a:latin typeface="Consolas" panose="020B0609020204030204" pitchFamily="49" charset="0"/>
                <a:cs typeface="Consolas" panose="020B0609020204030204" pitchFamily="49" charset="0"/>
              </a:rPr>
              <a:t>  let </a:t>
            </a:r>
            <a:r>
              <a:rPr lang="en-US" altLang="ja-JP" sz="2400" dirty="0" err="1" smtClean="0">
                <a:solidFill>
                  <a:srgbClr val="000000"/>
                </a:solidFill>
                <a:latin typeface="Consolas" panose="020B0609020204030204" pitchFamily="49" charset="0"/>
                <a:cs typeface="Consolas" panose="020B0609020204030204" pitchFamily="49" charset="0"/>
              </a:rPr>
              <a:t>add_l</a:t>
            </a:r>
            <a:r>
              <a:rPr lang="en-US" altLang="ja-JP" sz="2400" dirty="0" smtClean="0">
                <a:solidFill>
                  <a:srgbClr val="000000"/>
                </a:solidFill>
                <a:latin typeface="Consolas" panose="020B0609020204030204" pitchFamily="49" charset="0"/>
                <a:cs typeface="Consolas" panose="020B0609020204030204" pitchFamily="49" charset="0"/>
              </a:rPr>
              <a:t> </a:t>
            </a:r>
            <a:r>
              <a:rPr lang="en-US" altLang="ja-JP" sz="2400" dirty="0" smtClean="0">
                <a:solidFill>
                  <a:srgbClr val="000000"/>
                </a:solidFill>
                <a:latin typeface="Consolas" panose="020B0609020204030204" pitchFamily="49" charset="0"/>
                <a:cs typeface="Consolas" panose="020B0609020204030204" pitchFamily="49" charset="0"/>
              </a:rPr>
              <a:t>opt = </a:t>
            </a:r>
            <a:r>
              <a:rPr lang="en-US" altLang="ja-JP" sz="2400" dirty="0" smtClean="0">
                <a:solidFill>
                  <a:srgbClr val="000000"/>
                </a:solidFill>
                <a:latin typeface="Consolas" panose="020B0609020204030204" pitchFamily="49" charset="0"/>
                <a:cs typeface="Consolas" panose="020B0609020204030204" pitchFamily="49" charset="0"/>
              </a:rPr>
              <a:t>...</a:t>
            </a:r>
          </a:p>
          <a:p>
            <a:r>
              <a:rPr lang="en-US" altLang="ja-JP" sz="2400" dirty="0">
                <a:solidFill>
                  <a:srgbClr val="000000"/>
                </a:solidFill>
                <a:latin typeface="Consolas" panose="020B0609020204030204" pitchFamily="49" charset="0"/>
                <a:cs typeface="Consolas" panose="020B0609020204030204" pitchFamily="49" charset="0"/>
              </a:rPr>
              <a:t> </a:t>
            </a:r>
            <a:r>
              <a:rPr lang="en-US" altLang="ja-JP" sz="2400" dirty="0" smtClean="0">
                <a:solidFill>
                  <a:srgbClr val="000000"/>
                </a:solidFill>
                <a:latin typeface="Consolas" panose="020B0609020204030204" pitchFamily="49" charset="0"/>
                <a:cs typeface="Consolas" panose="020B0609020204030204" pitchFamily="49" charset="0"/>
              </a:rPr>
              <a:t> let </a:t>
            </a:r>
            <a:r>
              <a:rPr lang="en-US" altLang="ja-JP" sz="2400" dirty="0" err="1" smtClean="0">
                <a:solidFill>
                  <a:srgbClr val="000000"/>
                </a:solidFill>
                <a:latin typeface="Consolas" panose="020B0609020204030204" pitchFamily="49" charset="0"/>
                <a:cs typeface="Consolas" panose="020B0609020204030204" pitchFamily="49" charset="0"/>
              </a:rPr>
              <a:t>add_h</a:t>
            </a:r>
            <a:r>
              <a:rPr lang="en-US" altLang="ja-JP" sz="2400" dirty="0" smtClean="0">
                <a:solidFill>
                  <a:srgbClr val="000000"/>
                </a:solidFill>
                <a:latin typeface="Consolas" panose="020B0609020204030204" pitchFamily="49" charset="0"/>
                <a:cs typeface="Consolas" panose="020B0609020204030204" pitchFamily="49" charset="0"/>
              </a:rPr>
              <a:t> </a:t>
            </a:r>
            <a:r>
              <a:rPr lang="en-US" altLang="ja-JP" sz="2400" dirty="0" smtClean="0">
                <a:solidFill>
                  <a:srgbClr val="000000"/>
                </a:solidFill>
                <a:latin typeface="Consolas" panose="020B0609020204030204" pitchFamily="49" charset="0"/>
                <a:cs typeface="Consolas" panose="020B0609020204030204" pitchFamily="49" charset="0"/>
              </a:rPr>
              <a:t>opt = </a:t>
            </a:r>
            <a:r>
              <a:rPr lang="en-US" altLang="ja-JP" sz="2400" dirty="0" smtClean="0">
                <a:solidFill>
                  <a:srgbClr val="000000"/>
                </a:solidFill>
                <a:latin typeface="Consolas" panose="020B0609020204030204" pitchFamily="49" charset="0"/>
                <a:cs typeface="Consolas" panose="020B0609020204030204" pitchFamily="49" charset="0"/>
              </a:rPr>
              <a:t>... </a:t>
            </a:r>
            <a:endParaRPr lang="en-US" altLang="ja-JP" sz="2400" dirty="0">
              <a:solidFill>
                <a:srgbClr val="000000"/>
              </a:solidFill>
              <a:latin typeface="Consolas" panose="020B0609020204030204" pitchFamily="49" charset="0"/>
              <a:cs typeface="Consolas" panose="020B0609020204030204" pitchFamily="49" charset="0"/>
            </a:endParaRPr>
          </a:p>
          <a:p>
            <a:r>
              <a:rPr lang="ja-JP" altLang="en-US" sz="2400" dirty="0">
                <a:solidFill>
                  <a:srgbClr val="000000"/>
                </a:solidFill>
                <a:latin typeface="Consolas" panose="020B0609020204030204" pitchFamily="49" charset="0"/>
                <a:cs typeface="Consolas" panose="020B0609020204030204" pitchFamily="49" charset="0"/>
              </a:rPr>
              <a:t>  </a:t>
            </a:r>
            <a:endParaRPr lang="en-US" altLang="ja-JP" sz="2400" dirty="0">
              <a:solidFill>
                <a:srgbClr val="000000"/>
              </a:solidFill>
              <a:latin typeface="Consolas" panose="020B0609020204030204" pitchFamily="49" charset="0"/>
              <a:cs typeface="Consolas" panose="020B0609020204030204" pitchFamily="49" charset="0"/>
            </a:endParaRPr>
          </a:p>
          <a:p>
            <a:r>
              <a:rPr lang="ja-JP" altLang="en-US" sz="2400" dirty="0">
                <a:solidFill>
                  <a:srgbClr val="000000"/>
                </a:solidFill>
                <a:latin typeface="Consolas" panose="020B0609020204030204" pitchFamily="49" charset="0"/>
                <a:cs typeface="Consolas" panose="020B0609020204030204" pitchFamily="49" charset="0"/>
              </a:rPr>
              <a:t> </a:t>
            </a:r>
            <a:r>
              <a:rPr lang="ja-JP" altLang="en-US" sz="2400" dirty="0" smtClean="0">
                <a:solidFill>
                  <a:srgbClr val="000000"/>
                </a:solidFill>
                <a:latin typeface="Consolas" panose="020B0609020204030204" pitchFamily="49" charset="0"/>
                <a:cs typeface="Consolas" panose="020B0609020204030204" pitchFamily="49" charset="0"/>
              </a:rPr>
              <a:t> </a:t>
            </a:r>
            <a:r>
              <a:rPr lang="en-US" altLang="ja-JP" sz="2400" dirty="0" smtClean="0">
                <a:solidFill>
                  <a:srgbClr val="000000"/>
                </a:solidFill>
                <a:latin typeface="Consolas" panose="020B0609020204030204" pitchFamily="49" charset="0"/>
                <a:cs typeface="Consolas" panose="020B0609020204030204" pitchFamily="49" charset="0"/>
              </a:rPr>
              <a:t>let </a:t>
            </a:r>
            <a:r>
              <a:rPr lang="en-US" altLang="ja-JP" sz="2400" dirty="0">
                <a:solidFill>
                  <a:srgbClr val="000000"/>
                </a:solidFill>
                <a:latin typeface="Consolas" panose="020B0609020204030204" pitchFamily="49" charset="0"/>
                <a:cs typeface="Consolas" panose="020B0609020204030204" pitchFamily="49" charset="0"/>
              </a:rPr>
              <a:t>command opts = ...</a:t>
            </a:r>
          </a:p>
          <a:p>
            <a:r>
              <a:rPr lang="en-US" altLang="ja-JP" sz="2400" dirty="0">
                <a:solidFill>
                  <a:srgbClr val="000000"/>
                </a:solidFill>
                <a:latin typeface="Consolas" panose="020B0609020204030204" pitchFamily="49" charset="0"/>
                <a:cs typeface="Consolas" panose="020B0609020204030204" pitchFamily="49" charset="0"/>
              </a:rPr>
              <a:t>end</a:t>
            </a:r>
            <a:endParaRPr lang="ja-JP" altLang="en-US" sz="2400" dirty="0">
              <a:solidFill>
                <a:srgbClr val="000000"/>
              </a:solidFill>
              <a:latin typeface="Consolas" panose="020B0609020204030204" pitchFamily="49" charset="0"/>
              <a:cs typeface="Consolas" panose="020B0609020204030204" pitchFamily="49" charset="0"/>
            </a:endParaRPr>
          </a:p>
        </p:txBody>
      </p:sp>
      <p:sp>
        <p:nvSpPr>
          <p:cNvPr id="8" name="角丸四角形 7"/>
          <p:cNvSpPr/>
          <p:nvPr/>
        </p:nvSpPr>
        <p:spPr>
          <a:xfrm>
            <a:off x="5771469" y="5331683"/>
            <a:ext cx="2058108" cy="525274"/>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2400" dirty="0">
                <a:solidFill>
                  <a:schemeClr val="tx1"/>
                </a:solidFill>
              </a:rPr>
              <a:t>コマンド関数</a:t>
            </a:r>
          </a:p>
        </p:txBody>
      </p:sp>
      <p:sp>
        <p:nvSpPr>
          <p:cNvPr id="9" name="角丸四角形 8"/>
          <p:cNvSpPr/>
          <p:nvPr/>
        </p:nvSpPr>
        <p:spPr>
          <a:xfrm>
            <a:off x="5267257" y="3738521"/>
            <a:ext cx="3419542" cy="837598"/>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2400" dirty="0" smtClean="0">
                <a:solidFill>
                  <a:schemeClr val="tx1"/>
                </a:solidFill>
              </a:rPr>
              <a:t>オプション集合を操作する関数の定義</a:t>
            </a:r>
            <a:endParaRPr lang="ja-JP" altLang="en-US" sz="2400" dirty="0">
              <a:solidFill>
                <a:schemeClr val="tx1"/>
              </a:solidFill>
            </a:endParaRPr>
          </a:p>
        </p:txBody>
      </p:sp>
    </p:spTree>
    <p:extLst>
      <p:ext uri="{BB962C8B-B14F-4D97-AF65-F5344CB8AC3E}">
        <p14:creationId xmlns:p14="http://schemas.microsoft.com/office/powerpoint/2010/main" val="978072386"/>
      </p:ext>
    </p:extLst>
  </p:cSld>
  <p:clrMapOvr>
    <a:masterClrMapping/>
  </p:clrMapOvr>
  <mc:AlternateContent xmlns:mc="http://schemas.openxmlformats.org/markup-compatibility/2006" xmlns:p14="http://schemas.microsoft.com/office/powerpoint/2010/main">
    <mc:Choice Requires="p14">
      <p:transition spd="slow" p14:dur="2000" advTm="53279"/>
    </mc:Choice>
    <mc:Fallback xmlns="">
      <p:transition spd="slow" advTm="53279"/>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目標を実現する方針</a:t>
            </a:r>
            <a:endParaRPr kumimoji="1" lang="ja-JP" altLang="en-US" dirty="0"/>
          </a:p>
        </p:txBody>
      </p:sp>
      <p:sp>
        <p:nvSpPr>
          <p:cNvPr id="3" name="コンテンツ プレースホルダー 2"/>
          <p:cNvSpPr>
            <a:spLocks noGrp="1"/>
          </p:cNvSpPr>
          <p:nvPr>
            <p:ph idx="1"/>
          </p:nvPr>
        </p:nvSpPr>
        <p:spPr>
          <a:xfrm>
            <a:off x="243774" y="1570038"/>
            <a:ext cx="4284731" cy="844409"/>
          </a:xfrm>
        </p:spPr>
        <p:txBody>
          <a:bodyPr>
            <a:normAutofit/>
          </a:bodyPr>
          <a:lstStyle/>
          <a:p>
            <a:r>
              <a:rPr lang="en-US" altLang="ja-JP" sz="2400" dirty="0" smtClean="0"/>
              <a:t>1.</a:t>
            </a:r>
            <a:r>
              <a:rPr lang="ja-JP" altLang="en-US" sz="2400" dirty="0" smtClean="0"/>
              <a:t>コマンドの</a:t>
            </a:r>
            <a:r>
              <a:rPr lang="ja-JP" altLang="en-US" sz="2400" dirty="0" smtClean="0"/>
              <a:t>関数化</a:t>
            </a:r>
            <a:endParaRPr lang="en-US" altLang="ja-JP" sz="2400" dirty="0"/>
          </a:p>
          <a:p>
            <a:r>
              <a:rPr lang="en-US" altLang="ja-JP" sz="2400" dirty="0" smtClean="0"/>
              <a:t>2</a:t>
            </a:r>
            <a:r>
              <a:rPr lang="en-US" altLang="ja-JP" sz="2400" dirty="0" smtClean="0"/>
              <a:t>.</a:t>
            </a:r>
            <a:r>
              <a:rPr lang="ja-JP" altLang="en-US" sz="2400" dirty="0" smtClean="0"/>
              <a:t>出力の</a:t>
            </a:r>
            <a:r>
              <a:rPr lang="ja-JP" altLang="en-US" sz="2400" dirty="0" smtClean="0"/>
              <a:t>レコード化</a:t>
            </a:r>
            <a:endParaRPr lang="en-US" altLang="ja-JP" sz="2400" dirty="0" smtClean="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15</a:t>
            </a:fld>
            <a:endParaRPr kumimoji="1" lang="ja-JP" altLang="en-US" dirty="0"/>
          </a:p>
        </p:txBody>
      </p:sp>
      <p:sp>
        <p:nvSpPr>
          <p:cNvPr id="5" name="コンテンツ プレースホルダー 2"/>
          <p:cNvSpPr txBox="1">
            <a:spLocks/>
          </p:cNvSpPr>
          <p:nvPr/>
        </p:nvSpPr>
        <p:spPr>
          <a:xfrm>
            <a:off x="4604370" y="1538899"/>
            <a:ext cx="4054109" cy="99734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en-US" altLang="ja-JP" sz="2400" dirty="0" smtClean="0"/>
              <a:t>DSL</a:t>
            </a:r>
            <a:r>
              <a:rPr lang="ja-JP" altLang="en-US" sz="2400" dirty="0" smtClean="0"/>
              <a:t>によるコマンドの仕様の記述</a:t>
            </a:r>
            <a:endParaRPr lang="en-US" altLang="ja-JP" sz="2400" dirty="0" smtClean="0"/>
          </a:p>
        </p:txBody>
      </p:sp>
      <p:sp>
        <p:nvSpPr>
          <p:cNvPr id="9" name="コンテンツ プレースホルダー 2"/>
          <p:cNvSpPr txBox="1">
            <a:spLocks/>
          </p:cNvSpPr>
          <p:nvPr/>
        </p:nvSpPr>
        <p:spPr>
          <a:xfrm>
            <a:off x="4545194" y="2794329"/>
            <a:ext cx="4296870" cy="997344"/>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ja-JP" altLang="en-US" sz="2800" dirty="0" smtClean="0"/>
              <a:t>オプション集合を</a:t>
            </a:r>
            <a:r>
              <a:rPr lang="en-US" altLang="ja-JP" sz="2800" dirty="0" smtClean="0"/>
              <a:t>singleton type</a:t>
            </a:r>
            <a:r>
              <a:rPr lang="ja-JP" altLang="en-US" sz="2800" dirty="0" smtClean="0"/>
              <a:t>で表す</a:t>
            </a:r>
            <a:r>
              <a:rPr lang="en-US" altLang="ja-JP" sz="2800" dirty="0"/>
              <a:t/>
            </a:r>
            <a:br>
              <a:rPr lang="en-US" altLang="ja-JP" sz="2800" dirty="0"/>
            </a:br>
            <a:r>
              <a:rPr lang="ja-JP" altLang="en-US" sz="2800" dirty="0" smtClean="0"/>
              <a:t>出力行レコードに型レベル関数を用いる</a:t>
            </a:r>
            <a:endParaRPr lang="en-US" altLang="ja-JP" sz="2800" dirty="0" smtClean="0"/>
          </a:p>
        </p:txBody>
      </p:sp>
      <p:sp>
        <p:nvSpPr>
          <p:cNvPr id="10" name="コンテンツ プレースホルダー 2"/>
          <p:cNvSpPr txBox="1">
            <a:spLocks/>
          </p:cNvSpPr>
          <p:nvPr/>
        </p:nvSpPr>
        <p:spPr>
          <a:xfrm>
            <a:off x="4526144" y="3990107"/>
            <a:ext cx="4054109" cy="997344"/>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ja-JP" altLang="en-US" sz="2800" dirty="0" smtClean="0"/>
              <a:t>フィールドアクセスが安全であることの証明を</a:t>
            </a:r>
            <a:r>
              <a:rPr lang="en-US" altLang="ja-JP" sz="2800" dirty="0" smtClean="0"/>
              <a:t/>
            </a:r>
            <a:br>
              <a:rPr lang="en-US" altLang="ja-JP" sz="2800" dirty="0" smtClean="0"/>
            </a:br>
            <a:r>
              <a:rPr lang="ja-JP" altLang="en-US" sz="2800" dirty="0" smtClean="0"/>
              <a:t>生成</a:t>
            </a:r>
            <a:endParaRPr lang="en-US" altLang="ja-JP" sz="2800" dirty="0"/>
          </a:p>
        </p:txBody>
      </p:sp>
      <p:sp>
        <p:nvSpPr>
          <p:cNvPr id="11" name="コンテンツ プレースホルダー 2"/>
          <p:cNvSpPr txBox="1">
            <a:spLocks/>
          </p:cNvSpPr>
          <p:nvPr/>
        </p:nvSpPr>
        <p:spPr>
          <a:xfrm>
            <a:off x="4604367" y="5062678"/>
            <a:ext cx="4054109" cy="99734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endParaRPr lang="en-US" altLang="ja-JP" sz="2800" dirty="0"/>
          </a:p>
        </p:txBody>
      </p:sp>
      <p:sp>
        <p:nvSpPr>
          <p:cNvPr id="13" name="正方形/長方形 12"/>
          <p:cNvSpPr/>
          <p:nvPr/>
        </p:nvSpPr>
        <p:spPr>
          <a:xfrm>
            <a:off x="167909" y="1479936"/>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4" name="正方形/長方形 13"/>
          <p:cNvSpPr/>
          <p:nvPr/>
        </p:nvSpPr>
        <p:spPr>
          <a:xfrm>
            <a:off x="167909" y="2773608"/>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5" name="正方形/長方形 14"/>
          <p:cNvSpPr/>
          <p:nvPr/>
        </p:nvSpPr>
        <p:spPr>
          <a:xfrm>
            <a:off x="167909" y="3968646"/>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6" name="コンテンツ プレースホルダー 2"/>
          <p:cNvSpPr txBox="1">
            <a:spLocks/>
          </p:cNvSpPr>
          <p:nvPr/>
        </p:nvSpPr>
        <p:spPr>
          <a:xfrm>
            <a:off x="243773" y="3077611"/>
            <a:ext cx="4284731" cy="50955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sz="2400" dirty="0" smtClean="0"/>
              <a:t>4.</a:t>
            </a:r>
            <a:r>
              <a:rPr lang="ja-JP" altLang="en-US" sz="2400" dirty="0" smtClean="0"/>
              <a:t>レコード型の柔軟な変化</a:t>
            </a:r>
            <a:endParaRPr lang="en-US" altLang="ja-JP" sz="2400" dirty="0" smtClean="0"/>
          </a:p>
        </p:txBody>
      </p:sp>
      <p:sp>
        <p:nvSpPr>
          <p:cNvPr id="17" name="コンテンツ プレースホルダー 2"/>
          <p:cNvSpPr txBox="1">
            <a:spLocks/>
          </p:cNvSpPr>
          <p:nvPr/>
        </p:nvSpPr>
        <p:spPr>
          <a:xfrm>
            <a:off x="243774" y="4248008"/>
            <a:ext cx="4284731" cy="48154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sz="2400" dirty="0" smtClean="0"/>
              <a:t>3.</a:t>
            </a:r>
            <a:r>
              <a:rPr lang="ja-JP" altLang="en-US" sz="2400" dirty="0" smtClean="0"/>
              <a:t>フィールドの検査</a:t>
            </a:r>
            <a:endParaRPr lang="en-US" altLang="ja-JP" sz="2400" dirty="0" smtClean="0"/>
          </a:p>
        </p:txBody>
      </p:sp>
      <p:sp>
        <p:nvSpPr>
          <p:cNvPr id="18" name="コンテンツ プレースホルダー 2"/>
          <p:cNvSpPr txBox="1">
            <a:spLocks/>
          </p:cNvSpPr>
          <p:nvPr/>
        </p:nvSpPr>
        <p:spPr>
          <a:xfrm>
            <a:off x="4768909" y="5443536"/>
            <a:ext cx="4284731" cy="67145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endParaRPr lang="en-US" altLang="ja-JP" sz="2400" dirty="0" smtClean="0"/>
          </a:p>
        </p:txBody>
      </p:sp>
      <p:sp>
        <p:nvSpPr>
          <p:cNvPr id="19" name="コンテンツ プレースホルダー 2"/>
          <p:cNvSpPr txBox="1">
            <a:spLocks/>
          </p:cNvSpPr>
          <p:nvPr/>
        </p:nvSpPr>
        <p:spPr>
          <a:xfrm>
            <a:off x="243774" y="5363894"/>
            <a:ext cx="4284731" cy="4640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sz="2400" dirty="0"/>
              <a:t>5.</a:t>
            </a:r>
            <a:r>
              <a:rPr lang="ja-JP" altLang="en-US" sz="2400" dirty="0"/>
              <a:t>オプションの合成</a:t>
            </a:r>
            <a:endParaRPr lang="en-US" altLang="ja-JP" sz="2400" dirty="0"/>
          </a:p>
        </p:txBody>
      </p:sp>
      <p:sp>
        <p:nvSpPr>
          <p:cNvPr id="20" name="コンテンツ プレースホルダー 2"/>
          <p:cNvSpPr txBox="1">
            <a:spLocks/>
          </p:cNvSpPr>
          <p:nvPr/>
        </p:nvSpPr>
        <p:spPr>
          <a:xfrm>
            <a:off x="4526145" y="5313538"/>
            <a:ext cx="4054109" cy="80145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endParaRPr lang="en-US" altLang="ja-JP" sz="2400" dirty="0"/>
          </a:p>
        </p:txBody>
      </p:sp>
      <p:sp>
        <p:nvSpPr>
          <p:cNvPr id="21" name="正方形/長方形 20"/>
          <p:cNvSpPr/>
          <p:nvPr/>
        </p:nvSpPr>
        <p:spPr>
          <a:xfrm>
            <a:off x="167909" y="5211961"/>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6" name="正方形/長方形 5"/>
          <p:cNvSpPr/>
          <p:nvPr/>
        </p:nvSpPr>
        <p:spPr>
          <a:xfrm>
            <a:off x="167909" y="2782748"/>
            <a:ext cx="8674155" cy="1018065"/>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22" name="コンテンツ プレースホルダー 2"/>
          <p:cNvSpPr txBox="1">
            <a:spLocks/>
          </p:cNvSpPr>
          <p:nvPr/>
        </p:nvSpPr>
        <p:spPr>
          <a:xfrm>
            <a:off x="4545194" y="5206595"/>
            <a:ext cx="4054109" cy="99734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ja-JP" altLang="en-US" sz="2400" dirty="0" smtClean="0"/>
              <a:t>オプション型をタプルで表現</a:t>
            </a:r>
            <a:endParaRPr lang="en-US" altLang="ja-JP" sz="2400" dirty="0"/>
          </a:p>
        </p:txBody>
      </p:sp>
      <p:sp>
        <p:nvSpPr>
          <p:cNvPr id="24" name="正方形/長方形 23"/>
          <p:cNvSpPr/>
          <p:nvPr/>
        </p:nvSpPr>
        <p:spPr>
          <a:xfrm>
            <a:off x="156445" y="5208989"/>
            <a:ext cx="8674155" cy="1018065"/>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Tree>
    <p:extLst>
      <p:ext uri="{BB962C8B-B14F-4D97-AF65-F5344CB8AC3E}">
        <p14:creationId xmlns:p14="http://schemas.microsoft.com/office/powerpoint/2010/main" val="755453907"/>
      </p:ext>
    </p:extLst>
  </p:cSld>
  <p:clrMapOvr>
    <a:masterClrMapping/>
  </p:clrMapOvr>
  <mc:AlternateContent xmlns:mc="http://schemas.openxmlformats.org/markup-compatibility/2006">
    <mc:Choice xmlns:p14="http://schemas.microsoft.com/office/powerpoint/2010/main" Requires="p14">
      <p:transition spd="slow" p14:dur="2000" advTm="89780"/>
    </mc:Choice>
    <mc:Fallback>
      <p:transition spd="slow" advTm="8978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適切</a:t>
            </a:r>
            <a:r>
              <a:rPr lang="ja-JP" altLang="en-US" dirty="0" smtClean="0"/>
              <a:t>な型検査</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コマンド関数は引数のオプション集合に</a:t>
            </a:r>
            <a:r>
              <a:rPr kumimoji="1" lang="en-US" altLang="ja-JP" dirty="0" smtClean="0"/>
              <a:t/>
            </a:r>
            <a:br>
              <a:rPr kumimoji="1" lang="en-US" altLang="ja-JP" dirty="0" smtClean="0"/>
            </a:br>
            <a:r>
              <a:rPr kumimoji="1" lang="ja-JP" altLang="en-US" dirty="0" smtClean="0"/>
              <a:t>よって出力行レコード</a:t>
            </a:r>
            <a:r>
              <a:rPr lang="ja-JP" altLang="en-US" dirty="0"/>
              <a:t>型</a:t>
            </a:r>
            <a:r>
              <a:rPr kumimoji="1" lang="ja-JP" altLang="en-US" dirty="0" smtClean="0"/>
              <a:t>が異なる</a:t>
            </a:r>
            <a:endParaRPr lang="en-US" altLang="ja-JP" dirty="0" smtClean="0"/>
          </a:p>
          <a:p>
            <a:pPr marL="457200" lvl="1" indent="0">
              <a:buNone/>
            </a:pPr>
            <a:endParaRPr kumimoji="1" lang="en-US" altLang="ja-JP" u="sng" dirty="0" smtClean="0"/>
          </a:p>
          <a:p>
            <a:endParaRPr lang="en-US" altLang="ja-JP" dirty="0" smtClean="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16</a:t>
            </a:fld>
            <a:endParaRPr kumimoji="1" lang="ja-JP" altLang="en-US"/>
          </a:p>
        </p:txBody>
      </p:sp>
      <p:sp>
        <p:nvSpPr>
          <p:cNvPr id="5" name="正方形/長方形 4"/>
          <p:cNvSpPr/>
          <p:nvPr/>
        </p:nvSpPr>
        <p:spPr>
          <a:xfrm>
            <a:off x="467915" y="3491705"/>
            <a:ext cx="8429625" cy="74295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ja-JP" sz="2400" dirty="0" smtClean="0">
                <a:solidFill>
                  <a:schemeClr val="tx1"/>
                </a:solidFill>
              </a:rPr>
              <a:t># </a:t>
            </a:r>
            <a:r>
              <a:rPr lang="en-US" altLang="ja-JP" sz="2400" dirty="0" err="1" smtClean="0">
                <a:solidFill>
                  <a:schemeClr val="tx1"/>
                </a:solidFill>
              </a:rPr>
              <a:t>Ls.command</a:t>
            </a:r>
            <a:r>
              <a:rPr lang="en-US" altLang="ja-JP" sz="2400" dirty="0" smtClean="0">
                <a:solidFill>
                  <a:schemeClr val="tx1"/>
                </a:solidFill>
              </a:rPr>
              <a:t> empty</a:t>
            </a:r>
          </a:p>
          <a:p>
            <a:r>
              <a:rPr lang="en-US" altLang="ja-JP" sz="2400" dirty="0" smtClean="0">
                <a:solidFill>
                  <a:schemeClr val="tx1"/>
                </a:solidFill>
              </a:rPr>
              <a:t>- : </a:t>
            </a:r>
            <a:r>
              <a:rPr lang="en-US" altLang="ja-JP" sz="2400" dirty="0" smtClean="0">
                <a:solidFill>
                  <a:srgbClr val="0000FF"/>
                </a:solidFill>
              </a:rPr>
              <a:t>{name : string} </a:t>
            </a:r>
            <a:r>
              <a:rPr lang="en-US" altLang="ja-JP" sz="2400" dirty="0" smtClean="0">
                <a:solidFill>
                  <a:schemeClr val="tx1"/>
                </a:solidFill>
              </a:rPr>
              <a:t>list</a:t>
            </a:r>
          </a:p>
        </p:txBody>
      </p:sp>
      <p:sp>
        <p:nvSpPr>
          <p:cNvPr id="6" name="正方形/長方形 5"/>
          <p:cNvSpPr/>
          <p:nvPr/>
        </p:nvSpPr>
        <p:spPr>
          <a:xfrm>
            <a:off x="457200" y="4505721"/>
            <a:ext cx="8440340" cy="74295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ja-JP" sz="2400" dirty="0" smtClean="0">
                <a:solidFill>
                  <a:schemeClr val="tx1"/>
                </a:solidFill>
              </a:rPr>
              <a:t># </a:t>
            </a:r>
            <a:r>
              <a:rPr lang="en-US" altLang="ja-JP" sz="2400" dirty="0" err="1" smtClean="0">
                <a:solidFill>
                  <a:schemeClr val="tx1"/>
                </a:solidFill>
              </a:rPr>
              <a:t>Ls.command</a:t>
            </a:r>
            <a:r>
              <a:rPr lang="en-US" altLang="ja-JP" sz="2400" dirty="0" smtClean="0">
                <a:solidFill>
                  <a:schemeClr val="tx1"/>
                </a:solidFill>
              </a:rPr>
              <a:t> (</a:t>
            </a:r>
            <a:r>
              <a:rPr lang="en-US" altLang="ja-JP" sz="2400" dirty="0" err="1" smtClean="0">
                <a:solidFill>
                  <a:schemeClr val="tx1"/>
                </a:solidFill>
              </a:rPr>
              <a:t>add_i</a:t>
            </a:r>
            <a:r>
              <a:rPr lang="en-US" altLang="ja-JP" sz="2400" dirty="0" smtClean="0">
                <a:solidFill>
                  <a:schemeClr val="tx1"/>
                </a:solidFill>
              </a:rPr>
              <a:t> empty)</a:t>
            </a:r>
          </a:p>
          <a:p>
            <a:r>
              <a:rPr lang="en-US" altLang="ja-JP" sz="2400" dirty="0" smtClean="0">
                <a:solidFill>
                  <a:schemeClr val="tx1"/>
                </a:solidFill>
              </a:rPr>
              <a:t>- : </a:t>
            </a:r>
            <a:r>
              <a:rPr lang="en-US" altLang="ja-JP" sz="2400" dirty="0" smtClean="0">
                <a:solidFill>
                  <a:srgbClr val="0000FF"/>
                </a:solidFill>
              </a:rPr>
              <a:t>{</a:t>
            </a:r>
            <a:r>
              <a:rPr lang="en-US" altLang="ja-JP" sz="2400" dirty="0" err="1" smtClean="0">
                <a:solidFill>
                  <a:srgbClr val="0000FF"/>
                </a:solidFill>
              </a:rPr>
              <a:t>inode</a:t>
            </a:r>
            <a:r>
              <a:rPr lang="en-US" altLang="ja-JP" sz="2400" dirty="0" smtClean="0">
                <a:solidFill>
                  <a:srgbClr val="0000FF"/>
                </a:solidFill>
              </a:rPr>
              <a:t> : </a:t>
            </a:r>
            <a:r>
              <a:rPr lang="en-US" altLang="ja-JP" sz="2400" dirty="0" err="1" smtClean="0">
                <a:solidFill>
                  <a:srgbClr val="0000FF"/>
                </a:solidFill>
              </a:rPr>
              <a:t>int</a:t>
            </a:r>
            <a:r>
              <a:rPr lang="en-US" altLang="ja-JP" sz="2400" dirty="0" smtClean="0">
                <a:solidFill>
                  <a:srgbClr val="0000FF"/>
                </a:solidFill>
              </a:rPr>
              <a:t>; name : string} </a:t>
            </a:r>
            <a:r>
              <a:rPr lang="en-US" altLang="ja-JP" sz="2400" dirty="0" smtClean="0">
                <a:solidFill>
                  <a:schemeClr val="tx1"/>
                </a:solidFill>
              </a:rPr>
              <a:t>list</a:t>
            </a:r>
          </a:p>
        </p:txBody>
      </p:sp>
      <p:sp>
        <p:nvSpPr>
          <p:cNvPr id="8" name="正方形/長方形 7"/>
          <p:cNvSpPr/>
          <p:nvPr/>
        </p:nvSpPr>
        <p:spPr>
          <a:xfrm>
            <a:off x="467915" y="5519738"/>
            <a:ext cx="8429625" cy="742951"/>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ja-JP" sz="2400" dirty="0" smtClean="0">
                <a:solidFill>
                  <a:schemeClr val="tx1"/>
                </a:solidFill>
              </a:rPr>
              <a:t># </a:t>
            </a:r>
            <a:r>
              <a:rPr lang="en-US" altLang="ja-JP" sz="2400" dirty="0" err="1" smtClean="0">
                <a:solidFill>
                  <a:schemeClr val="tx1"/>
                </a:solidFill>
              </a:rPr>
              <a:t>Ls.command</a:t>
            </a:r>
            <a:r>
              <a:rPr lang="en-US" altLang="ja-JP" sz="2400" dirty="0" smtClean="0">
                <a:solidFill>
                  <a:schemeClr val="tx1"/>
                </a:solidFill>
              </a:rPr>
              <a:t> (</a:t>
            </a:r>
            <a:r>
              <a:rPr lang="en-US" altLang="ja-JP" sz="2400" dirty="0" err="1" smtClean="0">
                <a:solidFill>
                  <a:schemeClr val="tx1"/>
                </a:solidFill>
              </a:rPr>
              <a:t>add_i</a:t>
            </a:r>
            <a:r>
              <a:rPr lang="en-US" altLang="ja-JP" sz="2400" dirty="0" smtClean="0">
                <a:solidFill>
                  <a:schemeClr val="tx1"/>
                </a:solidFill>
              </a:rPr>
              <a:t> (</a:t>
            </a:r>
            <a:r>
              <a:rPr lang="en-US" altLang="ja-JP" sz="2400" dirty="0" err="1" smtClean="0">
                <a:solidFill>
                  <a:schemeClr val="tx1"/>
                </a:solidFill>
              </a:rPr>
              <a:t>add_l</a:t>
            </a:r>
            <a:r>
              <a:rPr lang="en-US" altLang="ja-JP" sz="2400" dirty="0" smtClean="0">
                <a:solidFill>
                  <a:schemeClr val="tx1"/>
                </a:solidFill>
              </a:rPr>
              <a:t> empty)) </a:t>
            </a:r>
          </a:p>
          <a:p>
            <a:r>
              <a:rPr lang="en-US" altLang="ja-JP" sz="2400" dirty="0" smtClean="0">
                <a:solidFill>
                  <a:schemeClr val="tx1"/>
                </a:solidFill>
              </a:rPr>
              <a:t>- : </a:t>
            </a:r>
            <a:r>
              <a:rPr lang="en-US" altLang="ja-JP" sz="2400" dirty="0" smtClean="0">
                <a:solidFill>
                  <a:srgbClr val="0000FF"/>
                </a:solidFill>
              </a:rPr>
              <a:t>{</a:t>
            </a:r>
            <a:r>
              <a:rPr lang="en-US" altLang="ja-JP" sz="2400" dirty="0" err="1" smtClean="0">
                <a:solidFill>
                  <a:srgbClr val="0000FF"/>
                </a:solidFill>
              </a:rPr>
              <a:t>inode</a:t>
            </a:r>
            <a:r>
              <a:rPr lang="en-US" altLang="ja-JP" sz="2400" dirty="0" smtClean="0">
                <a:solidFill>
                  <a:srgbClr val="0000FF"/>
                </a:solidFill>
              </a:rPr>
              <a:t> : </a:t>
            </a:r>
            <a:r>
              <a:rPr lang="en-US" altLang="ja-JP" sz="2400" dirty="0" err="1" smtClean="0">
                <a:solidFill>
                  <a:srgbClr val="0000FF"/>
                </a:solidFill>
              </a:rPr>
              <a:t>int</a:t>
            </a:r>
            <a:r>
              <a:rPr lang="en-US" altLang="ja-JP" sz="2400" dirty="0" smtClean="0">
                <a:solidFill>
                  <a:srgbClr val="0000FF"/>
                </a:solidFill>
              </a:rPr>
              <a:t>; perm : …; name : string} </a:t>
            </a:r>
            <a:r>
              <a:rPr lang="en-US" altLang="ja-JP" sz="2400" dirty="0" smtClean="0">
                <a:solidFill>
                  <a:schemeClr val="tx1"/>
                </a:solidFill>
              </a:rPr>
              <a:t>list</a:t>
            </a:r>
          </a:p>
        </p:txBody>
      </p:sp>
      <p:sp>
        <p:nvSpPr>
          <p:cNvPr id="9" name="角丸四角形 8"/>
          <p:cNvSpPr/>
          <p:nvPr/>
        </p:nvSpPr>
        <p:spPr>
          <a:xfrm>
            <a:off x="5657850" y="2994818"/>
            <a:ext cx="2900363" cy="900113"/>
          </a:xfrm>
          <a:prstGeom prst="roundRect">
            <a:avLst/>
          </a:prstGeom>
          <a:solidFill>
            <a:schemeClr val="accent3">
              <a:lumMod val="20000"/>
              <a:lumOff val="80000"/>
            </a:schemeClr>
          </a:solidFill>
          <a:ln>
            <a:solidFill>
              <a:schemeClr val="accent3">
                <a:lumMod val="20000"/>
                <a:lumOff val="8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引数</a:t>
            </a:r>
            <a:r>
              <a:rPr lang="ja-JP" altLang="en-US" dirty="0" smtClean="0">
                <a:solidFill>
                  <a:schemeClr val="tx1"/>
                </a:solidFill>
              </a:rPr>
              <a:t>の値毎に異なる</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レコード型を返す</a:t>
            </a:r>
            <a:endParaRPr lang="ja-JP" altLang="en-US" dirty="0">
              <a:solidFill>
                <a:schemeClr val="tx1"/>
              </a:solidFill>
            </a:endParaRPr>
          </a:p>
        </p:txBody>
      </p:sp>
    </p:spTree>
    <p:custDataLst>
      <p:tags r:id="rId1"/>
    </p:custDataLst>
    <p:extLst>
      <p:ext uri="{BB962C8B-B14F-4D97-AF65-F5344CB8AC3E}">
        <p14:creationId xmlns:p14="http://schemas.microsoft.com/office/powerpoint/2010/main" val="944957959"/>
      </p:ext>
    </p:extLst>
  </p:cSld>
  <p:clrMapOvr>
    <a:masterClrMapping/>
  </p:clrMapOvr>
  <mc:AlternateContent xmlns:mc="http://schemas.openxmlformats.org/markup-compatibility/2006" xmlns:p14="http://schemas.microsoft.com/office/powerpoint/2010/main">
    <mc:Choice Requires="p14">
      <p:transition spd="slow" p14:dur="2000" advTm="64072"/>
    </mc:Choice>
    <mc:Fallback xmlns="">
      <p:transition spd="slow" advTm="64072"/>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提案</a:t>
            </a:r>
            <a:r>
              <a:rPr kumimoji="1" lang="en-US" altLang="ja-JP" dirty="0" smtClean="0"/>
              <a:t>2/2:</a:t>
            </a:r>
            <a:r>
              <a:rPr kumimoji="1" lang="ja-JP" altLang="en-US" dirty="0" smtClean="0"/>
              <a:t>型レベル関数を用いた</a:t>
            </a:r>
            <a:r>
              <a:rPr kumimoji="1" lang="en-US" altLang="ja-JP" dirty="0" smtClean="0"/>
              <a:t/>
            </a:r>
            <a:br>
              <a:rPr kumimoji="1" lang="en-US" altLang="ja-JP" dirty="0" smtClean="0"/>
            </a:br>
            <a:r>
              <a:rPr kumimoji="1" lang="ja-JP" altLang="en-US" dirty="0" smtClean="0"/>
              <a:t>コマンド関数の</a:t>
            </a:r>
            <a:r>
              <a:rPr lang="ja-JP" altLang="en-US" dirty="0" smtClean="0"/>
              <a:t>エンコード</a:t>
            </a:r>
            <a:endParaRPr kumimoji="1" lang="ja-JP" altLang="en-US" dirty="0"/>
          </a:p>
        </p:txBody>
      </p:sp>
      <p:sp>
        <p:nvSpPr>
          <p:cNvPr id="3" name="コンテンツ プレースホルダー 2"/>
          <p:cNvSpPr>
            <a:spLocks noGrp="1"/>
          </p:cNvSpPr>
          <p:nvPr>
            <p:ph idx="1"/>
          </p:nvPr>
        </p:nvSpPr>
        <p:spPr/>
        <p:txBody>
          <a:bodyPr/>
          <a:lstStyle/>
          <a:p>
            <a:r>
              <a:rPr lang="ja-JP" altLang="en-US" dirty="0"/>
              <a:t>オプション集合を</a:t>
            </a:r>
            <a:r>
              <a:rPr lang="en-US" altLang="ja-JP" dirty="0"/>
              <a:t>GADTs</a:t>
            </a:r>
            <a:r>
              <a:rPr lang="ja-JP" altLang="en-US" dirty="0"/>
              <a:t>によって</a:t>
            </a:r>
            <a:r>
              <a:rPr lang="en-US" altLang="ja-JP" dirty="0"/>
              <a:t>singleton type</a:t>
            </a:r>
            <a:r>
              <a:rPr lang="ja-JP" altLang="en-US" dirty="0"/>
              <a:t>にする</a:t>
            </a:r>
            <a:endParaRPr lang="en-US" altLang="ja-JP" dirty="0"/>
          </a:p>
          <a:p>
            <a:r>
              <a:rPr lang="ja-JP" altLang="en-US" dirty="0"/>
              <a:t>出力行レコードに型レベル関数を用いる</a:t>
            </a:r>
          </a:p>
          <a:p>
            <a:endParaRPr kumimoji="1" lang="ja-JP" altLang="en-US" dirty="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17</a:t>
            </a:fld>
            <a:endParaRPr kumimoji="1" lang="ja-JP" altLang="en-US"/>
          </a:p>
        </p:txBody>
      </p:sp>
      <p:sp>
        <p:nvSpPr>
          <p:cNvPr id="7" name="正方形/長方形 6"/>
          <p:cNvSpPr/>
          <p:nvPr/>
        </p:nvSpPr>
        <p:spPr>
          <a:xfrm>
            <a:off x="2889650" y="5324476"/>
            <a:ext cx="2507456" cy="81438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オプション集合値</a:t>
            </a:r>
            <a:endParaRPr lang="ja-JP" altLang="en-US" dirty="0">
              <a:solidFill>
                <a:schemeClr val="tx1"/>
              </a:solidFill>
            </a:endParaRPr>
          </a:p>
        </p:txBody>
      </p:sp>
      <p:sp>
        <p:nvSpPr>
          <p:cNvPr id="8" name="正方形/長方形 7"/>
          <p:cNvSpPr/>
          <p:nvPr/>
        </p:nvSpPr>
        <p:spPr>
          <a:xfrm>
            <a:off x="2889650" y="3467825"/>
            <a:ext cx="2507456" cy="81438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オプション集合型</a:t>
            </a:r>
            <a:endParaRPr lang="en-US" altLang="ja-JP" dirty="0" smtClean="0">
              <a:solidFill>
                <a:schemeClr val="tx1"/>
              </a:solidFill>
            </a:endParaRPr>
          </a:p>
        </p:txBody>
      </p:sp>
      <p:sp>
        <p:nvSpPr>
          <p:cNvPr id="11" name="正方形/長方形 10"/>
          <p:cNvSpPr/>
          <p:nvPr/>
        </p:nvSpPr>
        <p:spPr>
          <a:xfrm>
            <a:off x="6518672" y="3439242"/>
            <a:ext cx="2168128" cy="850177"/>
          </a:xfrm>
          <a:prstGeom prst="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出力行</a:t>
            </a:r>
            <a:r>
              <a:rPr lang="ja-JP" altLang="en-US" dirty="0" smtClean="0">
                <a:solidFill>
                  <a:schemeClr val="tx1"/>
                </a:solidFill>
              </a:rPr>
              <a:t>レコード型</a:t>
            </a:r>
            <a:endParaRPr lang="en-US" altLang="ja-JP" dirty="0" smtClean="0">
              <a:solidFill>
                <a:schemeClr val="tx1"/>
              </a:solidFill>
            </a:endParaRPr>
          </a:p>
        </p:txBody>
      </p:sp>
      <p:cxnSp>
        <p:nvCxnSpPr>
          <p:cNvPr id="13" name="直線矢印コネクタ 12"/>
          <p:cNvCxnSpPr>
            <a:stCxn id="8" idx="2"/>
            <a:endCxn id="7" idx="0"/>
          </p:cNvCxnSpPr>
          <p:nvPr/>
        </p:nvCxnSpPr>
        <p:spPr>
          <a:xfrm>
            <a:off x="4143378" y="4282213"/>
            <a:ext cx="0" cy="1042263"/>
          </a:xfrm>
          <a:prstGeom prst="straightConnector1">
            <a:avLst/>
          </a:prstGeom>
          <a:ln w="127000">
            <a:headEnd type="triangle"/>
            <a:tailEnd type="triangle"/>
          </a:ln>
        </p:spPr>
        <p:style>
          <a:lnRef idx="2">
            <a:schemeClr val="accent1"/>
          </a:lnRef>
          <a:fillRef idx="0">
            <a:schemeClr val="accent1"/>
          </a:fillRef>
          <a:effectRef idx="1">
            <a:schemeClr val="accent1"/>
          </a:effectRef>
          <a:fontRef idx="minor">
            <a:schemeClr val="tx1"/>
          </a:fontRef>
        </p:style>
      </p:cxnSp>
      <p:sp>
        <p:nvSpPr>
          <p:cNvPr id="15" name="角丸四角形吹き出し 14"/>
          <p:cNvSpPr/>
          <p:nvPr/>
        </p:nvSpPr>
        <p:spPr>
          <a:xfrm>
            <a:off x="1069680" y="4501718"/>
            <a:ext cx="2425302" cy="603251"/>
          </a:xfrm>
          <a:prstGeom prst="wedgeRoundRectCallout">
            <a:avLst>
              <a:gd name="adj1" fmla="val 75775"/>
              <a:gd name="adj2" fmla="val 3121"/>
              <a:gd name="adj3" fmla="val 16667"/>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rgbClr val="FF0000"/>
                </a:solidFill>
              </a:rPr>
              <a:t>一対一対応</a:t>
            </a:r>
            <a:endParaRPr lang="en-US" altLang="ja-JP" dirty="0">
              <a:solidFill>
                <a:srgbClr val="FF0000"/>
              </a:solidFill>
            </a:endParaRPr>
          </a:p>
          <a:p>
            <a:pPr algn="ctr"/>
            <a:r>
              <a:rPr lang="en-US" altLang="ja-JP" dirty="0">
                <a:solidFill>
                  <a:srgbClr val="FF0000"/>
                </a:solidFill>
              </a:rPr>
              <a:t>(singleton type)</a:t>
            </a:r>
            <a:endParaRPr lang="ja-JP" altLang="en-US" dirty="0">
              <a:solidFill>
                <a:srgbClr val="FF0000"/>
              </a:solidFill>
            </a:endParaRPr>
          </a:p>
        </p:txBody>
      </p:sp>
      <p:sp>
        <p:nvSpPr>
          <p:cNvPr id="9" name="正方形/長方形 8"/>
          <p:cNvSpPr/>
          <p:nvPr/>
        </p:nvSpPr>
        <p:spPr>
          <a:xfrm>
            <a:off x="260302" y="3500041"/>
            <a:ext cx="1721644" cy="817961"/>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コマンド関数</a:t>
            </a:r>
            <a:endParaRPr lang="ja-JP" altLang="en-US" dirty="0">
              <a:solidFill>
                <a:schemeClr val="tx1"/>
              </a:solidFill>
            </a:endParaRPr>
          </a:p>
        </p:txBody>
      </p:sp>
      <p:sp>
        <p:nvSpPr>
          <p:cNvPr id="12" name="テキスト ボックス 11"/>
          <p:cNvSpPr txBox="1"/>
          <p:nvPr/>
        </p:nvSpPr>
        <p:spPr>
          <a:xfrm>
            <a:off x="2146401" y="3521076"/>
            <a:ext cx="414338" cy="707886"/>
          </a:xfrm>
          <a:prstGeom prst="rect">
            <a:avLst/>
          </a:prstGeom>
          <a:noFill/>
        </p:spPr>
        <p:txBody>
          <a:bodyPr wrap="square" rtlCol="0">
            <a:spAutoFit/>
          </a:bodyPr>
          <a:lstStyle/>
          <a:p>
            <a:r>
              <a:rPr lang="en-US" altLang="ja-JP" sz="4000" dirty="0"/>
              <a:t>:</a:t>
            </a:r>
            <a:endParaRPr lang="ja-JP" altLang="en-US" sz="4000" dirty="0"/>
          </a:p>
        </p:txBody>
      </p:sp>
      <p:sp>
        <p:nvSpPr>
          <p:cNvPr id="18" name="フリーフォーム 17"/>
          <p:cNvSpPr/>
          <p:nvPr/>
        </p:nvSpPr>
        <p:spPr>
          <a:xfrm>
            <a:off x="5477522" y="4318002"/>
            <a:ext cx="2623788" cy="1562892"/>
          </a:xfrm>
          <a:custGeom>
            <a:avLst/>
            <a:gdLst>
              <a:gd name="connsiteX0" fmla="*/ 2000250 w 2009934"/>
              <a:gd name="connsiteY0" fmla="*/ 0 h 1250201"/>
              <a:gd name="connsiteX1" fmla="*/ 1707356 w 2009934"/>
              <a:gd name="connsiteY1" fmla="*/ 1050131 h 1250201"/>
              <a:gd name="connsiteX2" fmla="*/ 0 w 2009934"/>
              <a:gd name="connsiteY2" fmla="*/ 1250156 h 1250201"/>
              <a:gd name="connsiteX3" fmla="*/ 0 w 2009934"/>
              <a:gd name="connsiteY3" fmla="*/ 1250156 h 1250201"/>
            </a:gdLst>
            <a:ahLst/>
            <a:cxnLst>
              <a:cxn ang="0">
                <a:pos x="connsiteX0" y="connsiteY0"/>
              </a:cxn>
              <a:cxn ang="0">
                <a:pos x="connsiteX1" y="connsiteY1"/>
              </a:cxn>
              <a:cxn ang="0">
                <a:pos x="connsiteX2" y="connsiteY2"/>
              </a:cxn>
              <a:cxn ang="0">
                <a:pos x="connsiteX3" y="connsiteY3"/>
              </a:cxn>
            </a:cxnLst>
            <a:rect l="l" t="t" r="r" b="b"/>
            <a:pathLst>
              <a:path w="2009934" h="1250201">
                <a:moveTo>
                  <a:pt x="2000250" y="0"/>
                </a:moveTo>
                <a:cubicBezTo>
                  <a:pt x="2020490" y="420886"/>
                  <a:pt x="2040731" y="841772"/>
                  <a:pt x="1707356" y="1050131"/>
                </a:cubicBezTo>
                <a:cubicBezTo>
                  <a:pt x="1373981" y="1258490"/>
                  <a:pt x="0" y="1250156"/>
                  <a:pt x="0" y="1250156"/>
                </a:cubicBezTo>
                <a:lnTo>
                  <a:pt x="0" y="1250156"/>
                </a:lnTo>
              </a:path>
            </a:pathLst>
          </a:custGeom>
          <a:noFill/>
          <a:ln w="127000">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角丸四角形吹き出し 18"/>
          <p:cNvSpPr/>
          <p:nvPr/>
        </p:nvSpPr>
        <p:spPr>
          <a:xfrm>
            <a:off x="7229475" y="5950744"/>
            <a:ext cx="1457325" cy="335756"/>
          </a:xfrm>
          <a:prstGeom prst="wedgeRoundRectCallout">
            <a:avLst>
              <a:gd name="adj1" fmla="val -31127"/>
              <a:gd name="adj2" fmla="val -105585"/>
              <a:gd name="adj3" fmla="val 16667"/>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依存</a:t>
            </a:r>
          </a:p>
        </p:txBody>
      </p:sp>
      <p:sp>
        <p:nvSpPr>
          <p:cNvPr id="6" name="正方形/長方形 5"/>
          <p:cNvSpPr/>
          <p:nvPr/>
        </p:nvSpPr>
        <p:spPr>
          <a:xfrm>
            <a:off x="5316467" y="4501718"/>
            <a:ext cx="1731696" cy="603251"/>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rgbClr val="FF0000"/>
                </a:solidFill>
              </a:rPr>
              <a:t>型レベル関数</a:t>
            </a:r>
            <a:endParaRPr lang="ja-JP" altLang="en-US" dirty="0">
              <a:solidFill>
                <a:srgbClr val="FF0000"/>
              </a:solidFill>
            </a:endParaRPr>
          </a:p>
        </p:txBody>
      </p:sp>
      <p:cxnSp>
        <p:nvCxnSpPr>
          <p:cNvPr id="14" name="直線矢印コネクタ 13"/>
          <p:cNvCxnSpPr>
            <a:endCxn id="6" idx="1"/>
          </p:cNvCxnSpPr>
          <p:nvPr/>
        </p:nvCxnSpPr>
        <p:spPr>
          <a:xfrm>
            <a:off x="4686150" y="4318002"/>
            <a:ext cx="630317" cy="485342"/>
          </a:xfrm>
          <a:prstGeom prst="straightConnector1">
            <a:avLst/>
          </a:prstGeom>
          <a:ln w="127000">
            <a:tailEnd type="triangle"/>
          </a:ln>
        </p:spPr>
        <p:style>
          <a:lnRef idx="2">
            <a:schemeClr val="accent1"/>
          </a:lnRef>
          <a:fillRef idx="0">
            <a:schemeClr val="accent1"/>
          </a:fillRef>
          <a:effectRef idx="1">
            <a:schemeClr val="accent1"/>
          </a:effectRef>
          <a:fontRef idx="minor">
            <a:schemeClr val="tx1"/>
          </a:fontRef>
        </p:style>
      </p:cxnSp>
      <p:cxnSp>
        <p:nvCxnSpPr>
          <p:cNvPr id="17" name="直線矢印コネクタ 16"/>
          <p:cNvCxnSpPr>
            <a:stCxn id="6" idx="3"/>
          </p:cNvCxnSpPr>
          <p:nvPr/>
        </p:nvCxnSpPr>
        <p:spPr>
          <a:xfrm flipV="1">
            <a:off x="7048163" y="4353792"/>
            <a:ext cx="566453" cy="449552"/>
          </a:xfrm>
          <a:prstGeom prst="straightConnector1">
            <a:avLst/>
          </a:prstGeom>
          <a:ln w="127000">
            <a:tailEnd type="triangle"/>
          </a:ln>
        </p:spPr>
        <p:style>
          <a:lnRef idx="2">
            <a:schemeClr val="accent1"/>
          </a:lnRef>
          <a:fillRef idx="0">
            <a:schemeClr val="accent1"/>
          </a:fillRef>
          <a:effectRef idx="1">
            <a:schemeClr val="accent1"/>
          </a:effectRef>
          <a:fontRef idx="minor">
            <a:schemeClr val="tx1"/>
          </a:fontRef>
        </p:style>
      </p:cxnSp>
      <p:sp>
        <p:nvSpPr>
          <p:cNvPr id="26" name="テキスト ボックス 25"/>
          <p:cNvSpPr txBox="1"/>
          <p:nvPr/>
        </p:nvSpPr>
        <p:spPr>
          <a:xfrm>
            <a:off x="5808317" y="3536153"/>
            <a:ext cx="496493" cy="707886"/>
          </a:xfrm>
          <a:prstGeom prst="rect">
            <a:avLst/>
          </a:prstGeom>
          <a:noFill/>
        </p:spPr>
        <p:txBody>
          <a:bodyPr wrap="square" rtlCol="0">
            <a:spAutoFit/>
          </a:bodyPr>
          <a:lstStyle/>
          <a:p>
            <a:r>
              <a:rPr lang="ja-JP" altLang="en-US" sz="4000" dirty="0" smtClean="0"/>
              <a:t>→</a:t>
            </a:r>
            <a:endParaRPr lang="ja-JP" altLang="en-US" sz="4000" dirty="0"/>
          </a:p>
        </p:txBody>
      </p:sp>
    </p:spTree>
    <p:custDataLst>
      <p:tags r:id="rId1"/>
    </p:custDataLst>
    <p:extLst>
      <p:ext uri="{BB962C8B-B14F-4D97-AF65-F5344CB8AC3E}">
        <p14:creationId xmlns:p14="http://schemas.microsoft.com/office/powerpoint/2010/main" val="458391633"/>
      </p:ext>
    </p:extLst>
  </p:cSld>
  <p:clrMapOvr>
    <a:masterClrMapping/>
  </p:clrMapOvr>
  <mc:AlternateContent xmlns:mc="http://schemas.openxmlformats.org/markup-compatibility/2006" xmlns:p14="http://schemas.microsoft.com/office/powerpoint/2010/main">
    <mc:Choice Requires="p14">
      <p:transition spd="slow" p14:dur="2000" advTm="1570"/>
    </mc:Choice>
    <mc:Fallback xmlns="">
      <p:transition spd="slow" advTm="15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1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
                                        <p:tgtEl>
                                          <p:spTgt spid="17"/>
                                        </p:tgtEl>
                                      </p:cBhvr>
                                    </p:animEffect>
                                  </p:childTnLst>
                                </p:cTn>
                              </p:par>
                              <p:par>
                                <p:cTn id="16" presetID="10" presetClass="entr" presetSubtype="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10"/>
                                        <p:tgtEl>
                                          <p:spTgt spid="1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提案</a:t>
            </a:r>
            <a:r>
              <a:rPr kumimoji="1" lang="en-US" altLang="ja-JP" dirty="0" smtClean="0"/>
              <a:t>2/2:</a:t>
            </a:r>
            <a:r>
              <a:rPr lang="ja-JP" altLang="en-US" dirty="0"/>
              <a:t>型レベル関数を用いた</a:t>
            </a:r>
            <a:r>
              <a:rPr lang="en-US" altLang="ja-JP" dirty="0"/>
              <a:t/>
            </a:r>
            <a:br>
              <a:rPr lang="en-US" altLang="ja-JP" dirty="0"/>
            </a:br>
            <a:r>
              <a:rPr lang="ja-JP" altLang="en-US" dirty="0"/>
              <a:t>コマンド関数のエンコード</a:t>
            </a:r>
            <a:endParaRPr kumimoji="1" lang="ja-JP" altLang="en-US" dirty="0"/>
          </a:p>
        </p:txBody>
      </p:sp>
      <p:sp>
        <p:nvSpPr>
          <p:cNvPr id="3" name="コンテンツ プレースホルダー 2"/>
          <p:cNvSpPr>
            <a:spLocks noGrp="1"/>
          </p:cNvSpPr>
          <p:nvPr>
            <p:ph idx="1"/>
          </p:nvPr>
        </p:nvSpPr>
        <p:spPr>
          <a:xfrm>
            <a:off x="457200" y="1609626"/>
            <a:ext cx="8229600" cy="5187683"/>
          </a:xfrm>
        </p:spPr>
        <p:txBody>
          <a:bodyPr/>
          <a:lstStyle/>
          <a:p>
            <a:r>
              <a:rPr lang="ja-JP" altLang="en-US" dirty="0"/>
              <a:t>オプション集合を</a:t>
            </a:r>
            <a:r>
              <a:rPr lang="en-US" altLang="ja-JP" dirty="0"/>
              <a:t>GADTs</a:t>
            </a:r>
            <a:r>
              <a:rPr lang="ja-JP" altLang="en-US" dirty="0"/>
              <a:t>によって</a:t>
            </a:r>
            <a:r>
              <a:rPr lang="en-US" altLang="ja-JP" dirty="0"/>
              <a:t>singleton type</a:t>
            </a:r>
            <a:r>
              <a:rPr lang="ja-JP" altLang="en-US" dirty="0"/>
              <a:t>にする</a:t>
            </a:r>
            <a:endParaRPr lang="en-US" altLang="ja-JP" dirty="0"/>
          </a:p>
          <a:p>
            <a:r>
              <a:rPr lang="ja-JP" altLang="en-US" dirty="0"/>
              <a:t>出力行レコードに型レベル関数を</a:t>
            </a:r>
            <a:r>
              <a:rPr lang="ja-JP" altLang="en-US" dirty="0" smtClean="0"/>
              <a:t>用いる</a:t>
            </a:r>
            <a:r>
              <a:rPr lang="en-US" altLang="ja-JP" dirty="0"/>
              <a:t/>
            </a:r>
            <a:br>
              <a:rPr lang="en-US" altLang="ja-JP" dirty="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endParaRPr lang="en-US" altLang="ja-JP" dirty="0" smtClean="0"/>
          </a:p>
          <a:p>
            <a:r>
              <a:rPr lang="ja-JP" altLang="en-US" dirty="0" smtClean="0"/>
              <a:t>レコー</a:t>
            </a:r>
            <a:r>
              <a:rPr lang="ja-JP" altLang="en-US" dirty="0" smtClean="0"/>
              <a:t>ドをタプルで表現</a:t>
            </a:r>
            <a:endParaRPr lang="en-US" altLang="ja-JP" dirty="0" smtClean="0"/>
          </a:p>
          <a:p>
            <a:r>
              <a:rPr lang="en-US" altLang="ja-JP" dirty="0" smtClean="0"/>
              <a:t>perm, </a:t>
            </a:r>
            <a:r>
              <a:rPr lang="en-US" altLang="ja-JP" dirty="0" smtClean="0"/>
              <a:t>size, name</a:t>
            </a:r>
            <a:r>
              <a:rPr lang="ja-JP" altLang="en-US" dirty="0" smtClean="0"/>
              <a:t>等が型レベル関数</a:t>
            </a:r>
            <a:endParaRPr lang="ja-JP" altLang="en-US" dirty="0"/>
          </a:p>
        </p:txBody>
      </p:sp>
      <p:sp>
        <p:nvSpPr>
          <p:cNvPr id="4" name="スライド番号プレースホルダー 3"/>
          <p:cNvSpPr>
            <a:spLocks noGrp="1"/>
          </p:cNvSpPr>
          <p:nvPr>
            <p:ph type="sldNum" sz="quarter" idx="12"/>
          </p:nvPr>
        </p:nvSpPr>
        <p:spPr>
          <a:xfrm>
            <a:off x="6553200" y="6370638"/>
            <a:ext cx="2133600" cy="365125"/>
          </a:xfrm>
        </p:spPr>
        <p:txBody>
          <a:bodyPr/>
          <a:lstStyle/>
          <a:p>
            <a:fld id="{7E67F5E3-2066-D74B-9504-DE5633D0CE33}" type="slidenum">
              <a:rPr kumimoji="1" lang="ja-JP" altLang="en-US" smtClean="0"/>
              <a:t>18</a:t>
            </a:fld>
            <a:endParaRPr kumimoji="1" lang="ja-JP" altLang="en-US"/>
          </a:p>
        </p:txBody>
      </p:sp>
      <p:sp>
        <p:nvSpPr>
          <p:cNvPr id="8" name="正方形/長方形 7"/>
          <p:cNvSpPr/>
          <p:nvPr/>
        </p:nvSpPr>
        <p:spPr>
          <a:xfrm>
            <a:off x="2250873" y="4193207"/>
            <a:ext cx="2507456" cy="1113684"/>
          </a:xfrm>
          <a:prstGeom prst="rect">
            <a:avLst/>
          </a:prstGeom>
          <a:solidFill>
            <a:schemeClr val="accent3">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smtClean="0">
                <a:solidFill>
                  <a:schemeClr val="tx1"/>
                </a:solidFill>
              </a:rPr>
              <a:t>('</a:t>
            </a:r>
            <a:r>
              <a:rPr lang="en-US" altLang="ja-JP" sz="2400" dirty="0" err="1" smtClean="0">
                <a:solidFill>
                  <a:schemeClr val="tx1"/>
                </a:solidFill>
              </a:rPr>
              <a:t>i</a:t>
            </a:r>
            <a:r>
              <a:rPr lang="en-US" altLang="ja-JP" sz="2400" dirty="0" smtClean="0">
                <a:solidFill>
                  <a:schemeClr val="tx1"/>
                </a:solidFill>
              </a:rPr>
              <a:t> </a:t>
            </a:r>
            <a:r>
              <a:rPr lang="en-US" altLang="ja-JP" sz="2400" dirty="0" err="1" smtClean="0">
                <a:solidFill>
                  <a:schemeClr val="tx1"/>
                </a:solidFill>
              </a:rPr>
              <a:t>opt_i</a:t>
            </a:r>
            <a:r>
              <a:rPr lang="en-US" altLang="ja-JP" sz="2400" dirty="0" smtClean="0">
                <a:solidFill>
                  <a:schemeClr val="tx1"/>
                </a:solidFill>
              </a:rPr>
              <a:t> *</a:t>
            </a:r>
          </a:p>
          <a:p>
            <a:pPr algn="ctr"/>
            <a:r>
              <a:rPr lang="en-US" altLang="ja-JP" sz="2400" dirty="0" smtClean="0">
                <a:solidFill>
                  <a:schemeClr val="tx1"/>
                </a:solidFill>
              </a:rPr>
              <a:t> </a:t>
            </a:r>
            <a:r>
              <a:rPr lang="en-US" altLang="ja-JP" sz="2400" dirty="0" smtClean="0">
                <a:solidFill>
                  <a:schemeClr val="tx1"/>
                </a:solidFill>
              </a:rPr>
              <a:t>'l </a:t>
            </a:r>
            <a:r>
              <a:rPr lang="en-US" altLang="ja-JP" sz="2400" dirty="0" err="1" smtClean="0">
                <a:solidFill>
                  <a:schemeClr val="tx1"/>
                </a:solidFill>
              </a:rPr>
              <a:t>opt_l</a:t>
            </a:r>
            <a:r>
              <a:rPr lang="en-US" altLang="ja-JP" sz="2400" dirty="0" smtClean="0">
                <a:solidFill>
                  <a:schemeClr val="tx1"/>
                </a:solidFill>
              </a:rPr>
              <a:t> *</a:t>
            </a:r>
          </a:p>
          <a:p>
            <a:pPr algn="ctr"/>
            <a:r>
              <a:rPr lang="en-US" altLang="ja-JP" sz="2400" dirty="0" smtClean="0">
                <a:solidFill>
                  <a:schemeClr val="tx1"/>
                </a:solidFill>
              </a:rPr>
              <a:t>'h </a:t>
            </a:r>
            <a:r>
              <a:rPr lang="en-US" altLang="ja-JP" sz="2400" dirty="0" err="1" smtClean="0">
                <a:solidFill>
                  <a:schemeClr val="tx1"/>
                </a:solidFill>
              </a:rPr>
              <a:t>opt_h</a:t>
            </a:r>
            <a:r>
              <a:rPr lang="en-US" altLang="ja-JP" sz="2400" dirty="0" smtClean="0">
                <a:solidFill>
                  <a:schemeClr val="tx1"/>
                </a:solidFill>
              </a:rPr>
              <a:t>)</a:t>
            </a:r>
          </a:p>
        </p:txBody>
      </p:sp>
      <p:sp>
        <p:nvSpPr>
          <p:cNvPr id="11" name="正方形/長方形 10"/>
          <p:cNvSpPr/>
          <p:nvPr/>
        </p:nvSpPr>
        <p:spPr>
          <a:xfrm>
            <a:off x="5472629" y="4141813"/>
            <a:ext cx="3493346" cy="1206499"/>
          </a:xfrm>
          <a:prstGeom prst="rect">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altLang="ja-JP" dirty="0" smtClean="0">
                <a:solidFill>
                  <a:schemeClr val="tx1"/>
                </a:solidFill>
              </a:rPr>
              <a:t>(('</a:t>
            </a:r>
            <a:r>
              <a:rPr lang="en-US" altLang="ja-JP" dirty="0" err="1" smtClean="0">
                <a:solidFill>
                  <a:schemeClr val="tx1"/>
                </a:solidFill>
              </a:rPr>
              <a:t>i</a:t>
            </a:r>
            <a:r>
              <a:rPr lang="en-US" altLang="ja-JP" dirty="0" smtClean="0">
                <a:solidFill>
                  <a:schemeClr val="tx1"/>
                </a:solidFill>
              </a:rPr>
              <a:t>, </a:t>
            </a:r>
            <a:r>
              <a:rPr lang="en-US" altLang="ja-JP" dirty="0" smtClean="0">
                <a:solidFill>
                  <a:schemeClr val="tx1"/>
                </a:solidFill>
              </a:rPr>
              <a:t>'l</a:t>
            </a:r>
            <a:r>
              <a:rPr lang="en-US" altLang="ja-JP" dirty="0" smtClean="0">
                <a:solidFill>
                  <a:schemeClr val="tx1"/>
                </a:solidFill>
              </a:rPr>
              <a:t>, </a:t>
            </a:r>
            <a:r>
              <a:rPr lang="en-US" altLang="ja-JP" dirty="0" smtClean="0">
                <a:solidFill>
                  <a:schemeClr val="tx1"/>
                </a:solidFill>
              </a:rPr>
              <a:t>'h</a:t>
            </a:r>
            <a:r>
              <a:rPr lang="en-US" altLang="ja-JP" dirty="0" smtClean="0">
                <a:solidFill>
                  <a:schemeClr val="tx1"/>
                </a:solidFill>
              </a:rPr>
              <a:t>) perm * ... *</a:t>
            </a:r>
          </a:p>
          <a:p>
            <a:r>
              <a:rPr lang="en-US" altLang="ja-JP" dirty="0" smtClean="0">
                <a:solidFill>
                  <a:schemeClr val="tx1"/>
                </a:solidFill>
              </a:rPr>
              <a:t> </a:t>
            </a:r>
            <a:r>
              <a:rPr lang="en-US" altLang="ja-JP" dirty="0" smtClean="0">
                <a:solidFill>
                  <a:schemeClr val="tx1"/>
                </a:solidFill>
              </a:rPr>
              <a:t>('</a:t>
            </a:r>
            <a:r>
              <a:rPr lang="en-US" altLang="ja-JP" dirty="0" err="1" smtClean="0">
                <a:solidFill>
                  <a:schemeClr val="tx1"/>
                </a:solidFill>
              </a:rPr>
              <a:t>i</a:t>
            </a:r>
            <a:r>
              <a:rPr lang="en-US" altLang="ja-JP" dirty="0" smtClean="0">
                <a:solidFill>
                  <a:schemeClr val="tx1"/>
                </a:solidFill>
              </a:rPr>
              <a:t>, </a:t>
            </a:r>
            <a:r>
              <a:rPr lang="en-US" altLang="ja-JP" dirty="0" smtClean="0">
                <a:solidFill>
                  <a:schemeClr val="tx1"/>
                </a:solidFill>
              </a:rPr>
              <a:t>'l</a:t>
            </a:r>
            <a:r>
              <a:rPr lang="en-US" altLang="ja-JP" dirty="0" smtClean="0">
                <a:solidFill>
                  <a:schemeClr val="tx1"/>
                </a:solidFill>
              </a:rPr>
              <a:t>, </a:t>
            </a:r>
            <a:r>
              <a:rPr lang="en-US" altLang="ja-JP" dirty="0" smtClean="0">
                <a:solidFill>
                  <a:schemeClr val="tx1"/>
                </a:solidFill>
              </a:rPr>
              <a:t>'h</a:t>
            </a:r>
            <a:r>
              <a:rPr lang="en-US" altLang="ja-JP" dirty="0" smtClean="0">
                <a:solidFill>
                  <a:schemeClr val="tx1"/>
                </a:solidFill>
              </a:rPr>
              <a:t>) size * ... *</a:t>
            </a:r>
          </a:p>
          <a:p>
            <a:r>
              <a:rPr lang="en-US" altLang="ja-JP" dirty="0" smtClean="0">
                <a:solidFill>
                  <a:schemeClr val="tx1"/>
                </a:solidFill>
              </a:rPr>
              <a:t> </a:t>
            </a:r>
            <a:r>
              <a:rPr lang="en-US" altLang="ja-JP" dirty="0" smtClean="0">
                <a:solidFill>
                  <a:schemeClr val="tx1"/>
                </a:solidFill>
              </a:rPr>
              <a:t>('</a:t>
            </a:r>
            <a:r>
              <a:rPr lang="en-US" altLang="ja-JP" dirty="0" err="1" smtClean="0">
                <a:solidFill>
                  <a:schemeClr val="tx1"/>
                </a:solidFill>
              </a:rPr>
              <a:t>i</a:t>
            </a:r>
            <a:r>
              <a:rPr lang="en-US" altLang="ja-JP" dirty="0" smtClean="0">
                <a:solidFill>
                  <a:schemeClr val="tx1"/>
                </a:solidFill>
              </a:rPr>
              <a:t>, </a:t>
            </a:r>
            <a:r>
              <a:rPr lang="en-US" altLang="ja-JP" dirty="0" smtClean="0">
                <a:solidFill>
                  <a:schemeClr val="tx1"/>
                </a:solidFill>
              </a:rPr>
              <a:t>'l</a:t>
            </a:r>
            <a:r>
              <a:rPr lang="en-US" altLang="ja-JP" dirty="0" smtClean="0">
                <a:solidFill>
                  <a:schemeClr val="tx1"/>
                </a:solidFill>
              </a:rPr>
              <a:t>, </a:t>
            </a:r>
            <a:r>
              <a:rPr lang="en-US" altLang="ja-JP" dirty="0" smtClean="0">
                <a:solidFill>
                  <a:schemeClr val="tx1"/>
                </a:solidFill>
              </a:rPr>
              <a:t>'h</a:t>
            </a:r>
            <a:r>
              <a:rPr lang="en-US" altLang="ja-JP" dirty="0" smtClean="0">
                <a:solidFill>
                  <a:schemeClr val="tx1"/>
                </a:solidFill>
              </a:rPr>
              <a:t>) name))</a:t>
            </a:r>
          </a:p>
          <a:p>
            <a:r>
              <a:rPr lang="en-US" altLang="ja-JP" dirty="0" smtClean="0">
                <a:solidFill>
                  <a:schemeClr val="tx1"/>
                </a:solidFill>
              </a:rPr>
              <a:t> list</a:t>
            </a:r>
            <a:endParaRPr lang="ja-JP" altLang="en-US" dirty="0">
              <a:solidFill>
                <a:schemeClr val="tx1"/>
              </a:solidFill>
            </a:endParaRPr>
          </a:p>
        </p:txBody>
      </p:sp>
      <p:sp>
        <p:nvSpPr>
          <p:cNvPr id="9" name="正方形/長方形 8"/>
          <p:cNvSpPr/>
          <p:nvPr/>
        </p:nvSpPr>
        <p:spPr>
          <a:xfrm>
            <a:off x="91364" y="4372497"/>
            <a:ext cx="1721644" cy="817961"/>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smtClean="0">
                <a:solidFill>
                  <a:schemeClr val="tx1"/>
                </a:solidFill>
              </a:rPr>
              <a:t>command </a:t>
            </a:r>
            <a:endParaRPr lang="ja-JP" altLang="en-US" sz="2400" dirty="0">
              <a:solidFill>
                <a:schemeClr val="tx1"/>
              </a:solidFill>
            </a:endParaRPr>
          </a:p>
        </p:txBody>
      </p:sp>
      <p:sp>
        <p:nvSpPr>
          <p:cNvPr id="12" name="テキスト ボックス 11"/>
          <p:cNvSpPr txBox="1"/>
          <p:nvPr/>
        </p:nvSpPr>
        <p:spPr>
          <a:xfrm>
            <a:off x="1799853" y="4395657"/>
            <a:ext cx="414338" cy="707886"/>
          </a:xfrm>
          <a:prstGeom prst="rect">
            <a:avLst/>
          </a:prstGeom>
          <a:noFill/>
        </p:spPr>
        <p:txBody>
          <a:bodyPr wrap="square" rtlCol="0">
            <a:spAutoFit/>
          </a:bodyPr>
          <a:lstStyle/>
          <a:p>
            <a:r>
              <a:rPr lang="en-US" altLang="ja-JP" sz="4000" dirty="0"/>
              <a:t>:</a:t>
            </a:r>
            <a:endParaRPr lang="ja-JP" altLang="en-US" sz="4000" dirty="0"/>
          </a:p>
        </p:txBody>
      </p:sp>
      <p:sp>
        <p:nvSpPr>
          <p:cNvPr id="13" name="テキスト ボックス 12"/>
          <p:cNvSpPr txBox="1"/>
          <p:nvPr/>
        </p:nvSpPr>
        <p:spPr>
          <a:xfrm>
            <a:off x="4917689" y="4353446"/>
            <a:ext cx="414338" cy="707886"/>
          </a:xfrm>
          <a:prstGeom prst="rect">
            <a:avLst/>
          </a:prstGeom>
          <a:noFill/>
        </p:spPr>
        <p:txBody>
          <a:bodyPr wrap="square" rtlCol="0">
            <a:spAutoFit/>
          </a:bodyPr>
          <a:lstStyle/>
          <a:p>
            <a:r>
              <a:rPr lang="ja-JP" altLang="en-US" sz="4000" dirty="0" smtClean="0"/>
              <a:t>→</a:t>
            </a:r>
            <a:endParaRPr lang="ja-JP" altLang="en-US" sz="4000" dirty="0"/>
          </a:p>
        </p:txBody>
      </p:sp>
    </p:spTree>
    <p:custDataLst>
      <p:tags r:id="rId1"/>
    </p:custDataLst>
    <p:extLst>
      <p:ext uri="{BB962C8B-B14F-4D97-AF65-F5344CB8AC3E}">
        <p14:creationId xmlns:p14="http://schemas.microsoft.com/office/powerpoint/2010/main" val="131079991"/>
      </p:ext>
    </p:extLst>
  </p:cSld>
  <p:clrMapOvr>
    <a:masterClrMapping/>
  </p:clrMapOvr>
  <mc:AlternateContent xmlns:mc="http://schemas.openxmlformats.org/markup-compatibility/2006" xmlns:p14="http://schemas.microsoft.com/office/powerpoint/2010/main">
    <mc:Choice Requires="p14">
      <p:transition spd="slow" p14:dur="2000" advTm="149600"/>
    </mc:Choice>
    <mc:Fallback xmlns="">
      <p:transition spd="slow" advTm="1496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オプション指定型</a:t>
            </a:r>
            <a:endParaRPr kumimoji="1" lang="ja-JP" altLang="en-US" dirty="0"/>
          </a:p>
        </p:txBody>
      </p:sp>
      <p:sp>
        <p:nvSpPr>
          <p:cNvPr id="3" name="コンテンツ プレースホルダー 2"/>
          <p:cNvSpPr>
            <a:spLocks noGrp="1"/>
          </p:cNvSpPr>
          <p:nvPr>
            <p:ph idx="1"/>
          </p:nvPr>
        </p:nvSpPr>
        <p:spPr>
          <a:xfrm>
            <a:off x="457200" y="1600200"/>
            <a:ext cx="8229600" cy="1257300"/>
          </a:xfrm>
        </p:spPr>
        <p:txBody>
          <a:bodyPr>
            <a:normAutofit/>
          </a:bodyPr>
          <a:lstStyle/>
          <a:p>
            <a:r>
              <a:rPr lang="ja-JP" altLang="en-US" dirty="0" smtClean="0"/>
              <a:t>オプションが指定されているかどうかを表す型</a:t>
            </a:r>
            <a:endParaRPr lang="en-US" altLang="ja-JP" dirty="0" smtClean="0"/>
          </a:p>
          <a:p>
            <a:pPr lvl="1"/>
            <a:r>
              <a:rPr lang="en-US" altLang="ja-JP" dirty="0" smtClean="0"/>
              <a:t>GADTs</a:t>
            </a:r>
            <a:r>
              <a:rPr lang="ja-JP" altLang="en-US" dirty="0" smtClean="0"/>
              <a:t>を</a:t>
            </a:r>
            <a:r>
              <a:rPr lang="ja-JP" altLang="en-US" dirty="0" smtClean="0"/>
              <a:t>用いて定義</a:t>
            </a:r>
            <a:endParaRPr lang="en-US" altLang="ja-JP" dirty="0" smtClean="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19</a:t>
            </a:fld>
            <a:endParaRPr kumimoji="1" lang="ja-JP" altLang="en-US"/>
          </a:p>
        </p:txBody>
      </p:sp>
      <p:sp>
        <p:nvSpPr>
          <p:cNvPr id="5" name="正方形/長方形 4"/>
          <p:cNvSpPr/>
          <p:nvPr/>
        </p:nvSpPr>
        <p:spPr>
          <a:xfrm>
            <a:off x="1693814" y="3221525"/>
            <a:ext cx="5869036" cy="1228088"/>
          </a:xfrm>
          <a:prstGeom prst="rect">
            <a:avLst/>
          </a:prstGeom>
          <a:noFill/>
          <a:ln w="19050"/>
          <a:effectLst/>
        </p:spPr>
        <p:style>
          <a:lnRef idx="1">
            <a:schemeClr val="accent1"/>
          </a:lnRef>
          <a:fillRef idx="3">
            <a:schemeClr val="accent1"/>
          </a:fillRef>
          <a:effectRef idx="2">
            <a:schemeClr val="accent1"/>
          </a:effectRef>
          <a:fontRef idx="minor">
            <a:schemeClr val="lt1"/>
          </a:fontRef>
        </p:style>
        <p:txBody>
          <a:bodyPr rtlCol="0" anchor="t"/>
          <a:lstStyle/>
          <a:p>
            <a:r>
              <a:rPr lang="en-US" altLang="ja-JP" sz="2400" dirty="0" smtClean="0">
                <a:solidFill>
                  <a:schemeClr val="tx1"/>
                </a:solidFill>
              </a:rPr>
              <a:t>(* on, off</a:t>
            </a:r>
            <a:r>
              <a:rPr lang="ja-JP" altLang="en-US" sz="2400" dirty="0" smtClean="0">
                <a:solidFill>
                  <a:schemeClr val="tx1"/>
                </a:solidFill>
              </a:rPr>
              <a:t>は抽象型 </a:t>
            </a:r>
            <a:r>
              <a:rPr lang="en-US" altLang="ja-JP" sz="2400" dirty="0" smtClean="0">
                <a:solidFill>
                  <a:schemeClr val="tx1"/>
                </a:solidFill>
              </a:rPr>
              <a:t>*)</a:t>
            </a:r>
          </a:p>
          <a:p>
            <a:r>
              <a:rPr lang="en-US" altLang="ja-JP" sz="2400" dirty="0" smtClean="0">
                <a:solidFill>
                  <a:schemeClr val="tx1"/>
                </a:solidFill>
              </a:rPr>
              <a:t>type </a:t>
            </a:r>
            <a:r>
              <a:rPr lang="en-US" altLang="ja-JP" sz="2400" dirty="0" smtClean="0">
                <a:solidFill>
                  <a:schemeClr val="tx1"/>
                </a:solidFill>
              </a:rPr>
              <a:t>'</a:t>
            </a:r>
            <a:r>
              <a:rPr lang="en-US" altLang="ja-JP" sz="2400" dirty="0" err="1" smtClean="0">
                <a:solidFill>
                  <a:schemeClr val="tx1"/>
                </a:solidFill>
              </a:rPr>
              <a:t>i</a:t>
            </a:r>
            <a:r>
              <a:rPr lang="en-US" altLang="ja-JP" sz="2400" dirty="0" smtClean="0">
                <a:solidFill>
                  <a:schemeClr val="tx1"/>
                </a:solidFill>
              </a:rPr>
              <a:t> </a:t>
            </a:r>
            <a:r>
              <a:rPr lang="en-US" altLang="ja-JP" sz="2400" dirty="0" err="1" smtClean="0">
                <a:solidFill>
                  <a:schemeClr val="tx1"/>
                </a:solidFill>
              </a:rPr>
              <a:t>opt_i</a:t>
            </a:r>
            <a:r>
              <a:rPr lang="en-US" altLang="ja-JP" sz="2400" dirty="0" smtClean="0">
                <a:solidFill>
                  <a:schemeClr val="tx1"/>
                </a:solidFill>
              </a:rPr>
              <a:t> = </a:t>
            </a:r>
            <a:r>
              <a:rPr lang="en-US" altLang="ja-JP" sz="2400" dirty="0" err="1" smtClean="0">
                <a:solidFill>
                  <a:schemeClr val="tx1"/>
                </a:solidFill>
              </a:rPr>
              <a:t>I_On</a:t>
            </a:r>
            <a:r>
              <a:rPr lang="en-US" altLang="ja-JP" sz="2400" dirty="0" smtClean="0">
                <a:solidFill>
                  <a:schemeClr val="tx1"/>
                </a:solidFill>
              </a:rPr>
              <a:t>  : on  </a:t>
            </a:r>
            <a:r>
              <a:rPr lang="en-US" altLang="ja-JP" sz="2400" dirty="0" err="1" smtClean="0">
                <a:solidFill>
                  <a:schemeClr val="tx1"/>
                </a:solidFill>
              </a:rPr>
              <a:t>opt_i</a:t>
            </a:r>
            <a:endParaRPr lang="en-US" altLang="ja-JP" sz="2400" dirty="0" smtClean="0">
              <a:solidFill>
                <a:schemeClr val="tx1"/>
              </a:solidFill>
            </a:endParaRPr>
          </a:p>
          <a:p>
            <a:r>
              <a:rPr lang="en-US" altLang="ja-JP" sz="2400" dirty="0" smtClean="0">
                <a:solidFill>
                  <a:schemeClr val="tx1"/>
                </a:solidFill>
              </a:rPr>
              <a:t>              | </a:t>
            </a:r>
            <a:r>
              <a:rPr lang="en-US" altLang="ja-JP" sz="2400" dirty="0" err="1" smtClean="0">
                <a:solidFill>
                  <a:schemeClr val="tx1"/>
                </a:solidFill>
              </a:rPr>
              <a:t>I_Off</a:t>
            </a:r>
            <a:r>
              <a:rPr lang="en-US" altLang="ja-JP" sz="2400" dirty="0" smtClean="0">
                <a:solidFill>
                  <a:schemeClr val="tx1"/>
                </a:solidFill>
              </a:rPr>
              <a:t> : off </a:t>
            </a:r>
            <a:r>
              <a:rPr lang="en-US" altLang="ja-JP" sz="2400" dirty="0" err="1" smtClean="0">
                <a:solidFill>
                  <a:schemeClr val="tx1"/>
                </a:solidFill>
              </a:rPr>
              <a:t>opt_i</a:t>
            </a:r>
            <a:endParaRPr lang="ja-JP" altLang="en-US" sz="2400" dirty="0">
              <a:solidFill>
                <a:schemeClr val="tx1"/>
              </a:solidFill>
            </a:endParaRPr>
          </a:p>
        </p:txBody>
      </p:sp>
      <p:sp>
        <p:nvSpPr>
          <p:cNvPr id="8" name="正方形/長方形 7"/>
          <p:cNvSpPr/>
          <p:nvPr/>
        </p:nvSpPr>
        <p:spPr>
          <a:xfrm>
            <a:off x="697938" y="4733233"/>
            <a:ext cx="7748124" cy="1647394"/>
          </a:xfrm>
          <a:prstGeom prst="rect">
            <a:avLst/>
          </a:prstGeom>
          <a:noFill/>
          <a:ln w="19050"/>
          <a:effectLst/>
        </p:spPr>
        <p:style>
          <a:lnRef idx="1">
            <a:schemeClr val="accent1"/>
          </a:lnRef>
          <a:fillRef idx="3">
            <a:schemeClr val="accent1"/>
          </a:fillRef>
          <a:effectRef idx="2">
            <a:schemeClr val="accent1"/>
          </a:effectRef>
          <a:fontRef idx="minor">
            <a:schemeClr val="lt1"/>
          </a:fontRef>
        </p:style>
        <p:txBody>
          <a:bodyPr rtlCol="0" anchor="t"/>
          <a:lstStyle/>
          <a:p>
            <a:r>
              <a:rPr lang="en-US" altLang="ja-JP" sz="2400" dirty="0" smtClean="0">
                <a:solidFill>
                  <a:schemeClr val="tx1"/>
                </a:solidFill>
              </a:rPr>
              <a:t>let empty = (</a:t>
            </a:r>
            <a:r>
              <a:rPr lang="en-US" altLang="ja-JP" sz="2400" dirty="0" err="1" smtClean="0">
                <a:solidFill>
                  <a:schemeClr val="tx1"/>
                </a:solidFill>
              </a:rPr>
              <a:t>I_Off</a:t>
            </a:r>
            <a:r>
              <a:rPr lang="en-US" altLang="ja-JP" sz="2400" dirty="0" smtClean="0">
                <a:solidFill>
                  <a:schemeClr val="tx1"/>
                </a:solidFill>
              </a:rPr>
              <a:t>, </a:t>
            </a:r>
            <a:r>
              <a:rPr lang="en-US" altLang="ja-JP" sz="2400" dirty="0" err="1" smtClean="0">
                <a:solidFill>
                  <a:schemeClr val="tx1"/>
                </a:solidFill>
              </a:rPr>
              <a:t>L_Off</a:t>
            </a:r>
            <a:r>
              <a:rPr lang="en-US" altLang="ja-JP" sz="2400" dirty="0" smtClean="0">
                <a:solidFill>
                  <a:schemeClr val="tx1"/>
                </a:solidFill>
              </a:rPr>
              <a:t>, </a:t>
            </a:r>
            <a:r>
              <a:rPr lang="en-US" altLang="ja-JP" sz="2400" dirty="0" err="1" smtClean="0">
                <a:solidFill>
                  <a:schemeClr val="tx1"/>
                </a:solidFill>
              </a:rPr>
              <a:t>H_Off</a:t>
            </a:r>
            <a:r>
              <a:rPr lang="en-US" altLang="ja-JP" sz="2400" dirty="0" smtClean="0">
                <a:solidFill>
                  <a:schemeClr val="tx1"/>
                </a:solidFill>
              </a:rPr>
              <a:t>)</a:t>
            </a:r>
          </a:p>
          <a:p>
            <a:r>
              <a:rPr lang="en-US" altLang="ja-JP" sz="2400" dirty="0" smtClean="0">
                <a:solidFill>
                  <a:schemeClr val="tx1"/>
                </a:solidFill>
              </a:rPr>
              <a:t>let </a:t>
            </a:r>
            <a:r>
              <a:rPr lang="en-US" altLang="ja-JP" sz="2400" dirty="0" err="1" smtClean="0">
                <a:solidFill>
                  <a:schemeClr val="tx1"/>
                </a:solidFill>
              </a:rPr>
              <a:t>add_i</a:t>
            </a:r>
            <a:r>
              <a:rPr lang="en-US" altLang="ja-JP" sz="2400" dirty="0" smtClean="0">
                <a:solidFill>
                  <a:schemeClr val="tx1"/>
                </a:solidFill>
              </a:rPr>
              <a:t> (_, l, h) = (</a:t>
            </a:r>
            <a:r>
              <a:rPr lang="en-US" altLang="ja-JP" sz="2400" dirty="0" err="1" smtClean="0">
                <a:solidFill>
                  <a:schemeClr val="tx1"/>
                </a:solidFill>
              </a:rPr>
              <a:t>I_On</a:t>
            </a:r>
            <a:r>
              <a:rPr lang="en-US" altLang="ja-JP" sz="2400" dirty="0" smtClean="0">
                <a:solidFill>
                  <a:schemeClr val="tx1"/>
                </a:solidFill>
              </a:rPr>
              <a:t>, l,    h)</a:t>
            </a:r>
            <a:endParaRPr lang="en-US" altLang="ja-JP" sz="2400" dirty="0">
              <a:solidFill>
                <a:schemeClr val="tx1"/>
              </a:solidFill>
            </a:endParaRPr>
          </a:p>
          <a:p>
            <a:r>
              <a:rPr lang="en-US" altLang="ja-JP" sz="2400" dirty="0">
                <a:solidFill>
                  <a:schemeClr val="tx1"/>
                </a:solidFill>
              </a:rPr>
              <a:t>let </a:t>
            </a:r>
            <a:r>
              <a:rPr lang="en-US" altLang="ja-JP" sz="2400" dirty="0" err="1" smtClean="0">
                <a:solidFill>
                  <a:schemeClr val="tx1"/>
                </a:solidFill>
              </a:rPr>
              <a:t>add_l</a:t>
            </a:r>
            <a:r>
              <a:rPr lang="en-US" altLang="ja-JP" sz="2400" dirty="0" smtClean="0">
                <a:solidFill>
                  <a:schemeClr val="tx1"/>
                </a:solidFill>
              </a:rPr>
              <a:t> (</a:t>
            </a:r>
            <a:r>
              <a:rPr lang="en-US" altLang="ja-JP" sz="2400" dirty="0" err="1" smtClean="0">
                <a:solidFill>
                  <a:schemeClr val="tx1"/>
                </a:solidFill>
              </a:rPr>
              <a:t>i</a:t>
            </a:r>
            <a:r>
              <a:rPr lang="en-US" altLang="ja-JP" sz="2400" dirty="0" smtClean="0">
                <a:solidFill>
                  <a:schemeClr val="tx1"/>
                </a:solidFill>
              </a:rPr>
              <a:t>, _, </a:t>
            </a:r>
            <a:r>
              <a:rPr lang="en-US" altLang="ja-JP" sz="2400" dirty="0">
                <a:solidFill>
                  <a:schemeClr val="tx1"/>
                </a:solidFill>
              </a:rPr>
              <a:t>h) = </a:t>
            </a:r>
            <a:r>
              <a:rPr lang="en-US" altLang="ja-JP" sz="2400" dirty="0" smtClean="0">
                <a:solidFill>
                  <a:schemeClr val="tx1"/>
                </a:solidFill>
              </a:rPr>
              <a:t>(</a:t>
            </a:r>
            <a:r>
              <a:rPr lang="en-US" altLang="ja-JP" sz="2400" dirty="0" err="1" smtClean="0">
                <a:solidFill>
                  <a:schemeClr val="tx1"/>
                </a:solidFill>
              </a:rPr>
              <a:t>i</a:t>
            </a:r>
            <a:r>
              <a:rPr lang="en-US" altLang="ja-JP" sz="2400" dirty="0" smtClean="0">
                <a:solidFill>
                  <a:schemeClr val="tx1"/>
                </a:solidFill>
              </a:rPr>
              <a:t>,    </a:t>
            </a:r>
            <a:r>
              <a:rPr lang="en-US" altLang="ja-JP" sz="2400" dirty="0" err="1" smtClean="0">
                <a:solidFill>
                  <a:schemeClr val="tx1"/>
                </a:solidFill>
              </a:rPr>
              <a:t>L_On</a:t>
            </a:r>
            <a:r>
              <a:rPr lang="en-US" altLang="ja-JP" sz="2400" dirty="0" smtClean="0">
                <a:solidFill>
                  <a:schemeClr val="tx1"/>
                </a:solidFill>
              </a:rPr>
              <a:t>, </a:t>
            </a:r>
            <a:r>
              <a:rPr lang="en-US" altLang="ja-JP" sz="2400" dirty="0">
                <a:solidFill>
                  <a:schemeClr val="tx1"/>
                </a:solidFill>
              </a:rPr>
              <a:t>h)</a:t>
            </a:r>
          </a:p>
          <a:p>
            <a:r>
              <a:rPr lang="en-US" altLang="ja-JP" sz="2400" dirty="0">
                <a:solidFill>
                  <a:schemeClr val="tx1"/>
                </a:solidFill>
              </a:rPr>
              <a:t>let </a:t>
            </a:r>
            <a:r>
              <a:rPr lang="en-US" altLang="ja-JP" sz="2400" dirty="0" err="1" smtClean="0">
                <a:solidFill>
                  <a:schemeClr val="tx1"/>
                </a:solidFill>
              </a:rPr>
              <a:t>add_h</a:t>
            </a:r>
            <a:r>
              <a:rPr lang="en-US" altLang="ja-JP" sz="2400" dirty="0" smtClean="0">
                <a:solidFill>
                  <a:schemeClr val="tx1"/>
                </a:solidFill>
              </a:rPr>
              <a:t> (</a:t>
            </a:r>
            <a:r>
              <a:rPr lang="en-US" altLang="ja-JP" sz="2400" dirty="0" err="1" smtClean="0">
                <a:solidFill>
                  <a:schemeClr val="tx1"/>
                </a:solidFill>
              </a:rPr>
              <a:t>i</a:t>
            </a:r>
            <a:r>
              <a:rPr lang="en-US" altLang="ja-JP" sz="2400" dirty="0" smtClean="0">
                <a:solidFill>
                  <a:schemeClr val="tx1"/>
                </a:solidFill>
              </a:rPr>
              <a:t>, </a:t>
            </a:r>
            <a:r>
              <a:rPr lang="en-US" altLang="ja-JP" sz="2400" dirty="0">
                <a:solidFill>
                  <a:schemeClr val="tx1"/>
                </a:solidFill>
              </a:rPr>
              <a:t>l, </a:t>
            </a:r>
            <a:r>
              <a:rPr lang="en-US" altLang="ja-JP" sz="2400" dirty="0" smtClean="0">
                <a:solidFill>
                  <a:schemeClr val="tx1"/>
                </a:solidFill>
              </a:rPr>
              <a:t>_) </a:t>
            </a:r>
            <a:r>
              <a:rPr lang="en-US" altLang="ja-JP" sz="2400" dirty="0">
                <a:solidFill>
                  <a:schemeClr val="tx1"/>
                </a:solidFill>
              </a:rPr>
              <a:t>= </a:t>
            </a:r>
            <a:r>
              <a:rPr lang="en-US" altLang="ja-JP" sz="2400" dirty="0" smtClean="0">
                <a:solidFill>
                  <a:schemeClr val="tx1"/>
                </a:solidFill>
              </a:rPr>
              <a:t>(</a:t>
            </a:r>
            <a:r>
              <a:rPr lang="en-US" altLang="ja-JP" sz="2400" dirty="0" err="1" smtClean="0">
                <a:solidFill>
                  <a:schemeClr val="tx1"/>
                </a:solidFill>
              </a:rPr>
              <a:t>i</a:t>
            </a:r>
            <a:r>
              <a:rPr lang="en-US" altLang="ja-JP" sz="2400" dirty="0" smtClean="0">
                <a:solidFill>
                  <a:schemeClr val="tx1"/>
                </a:solidFill>
              </a:rPr>
              <a:t>,    l</a:t>
            </a:r>
            <a:r>
              <a:rPr lang="en-US" altLang="ja-JP" sz="2400" dirty="0">
                <a:solidFill>
                  <a:schemeClr val="tx1"/>
                </a:solidFill>
              </a:rPr>
              <a:t>, </a:t>
            </a:r>
            <a:r>
              <a:rPr lang="en-US" altLang="ja-JP" sz="2400" dirty="0" smtClean="0">
                <a:solidFill>
                  <a:schemeClr val="tx1"/>
                </a:solidFill>
              </a:rPr>
              <a:t>   </a:t>
            </a:r>
            <a:r>
              <a:rPr lang="en-US" altLang="ja-JP" sz="2400" dirty="0" err="1" smtClean="0">
                <a:solidFill>
                  <a:schemeClr val="tx1"/>
                </a:solidFill>
              </a:rPr>
              <a:t>H_On</a:t>
            </a:r>
            <a:r>
              <a:rPr lang="en-US" altLang="ja-JP" sz="2400" dirty="0" smtClean="0">
                <a:solidFill>
                  <a:schemeClr val="tx1"/>
                </a:solidFill>
              </a:rPr>
              <a:t>)</a:t>
            </a:r>
            <a:endParaRPr lang="en-US" altLang="ja-JP" sz="2400" dirty="0">
              <a:solidFill>
                <a:schemeClr val="tx1"/>
              </a:solidFill>
            </a:endParaRPr>
          </a:p>
          <a:p>
            <a:endParaRPr lang="en-US" altLang="ja-JP" sz="2400" dirty="0" smtClean="0">
              <a:solidFill>
                <a:schemeClr val="tx1"/>
              </a:solidFill>
            </a:endParaRPr>
          </a:p>
        </p:txBody>
      </p:sp>
    </p:spTree>
    <p:extLst>
      <p:ext uri="{BB962C8B-B14F-4D97-AF65-F5344CB8AC3E}">
        <p14:creationId xmlns:p14="http://schemas.microsoft.com/office/powerpoint/2010/main" val="1284386817"/>
      </p:ext>
    </p:extLst>
  </p:cSld>
  <p:clrMapOvr>
    <a:masterClrMapping/>
  </p:clrMapOvr>
  <mc:AlternateContent xmlns:mc="http://schemas.openxmlformats.org/markup-compatibility/2006" xmlns:p14="http://schemas.microsoft.com/office/powerpoint/2010/main">
    <mc:Choice Requires="p14">
      <p:transition spd="slow" p14:dur="2000" advTm="53536"/>
    </mc:Choice>
    <mc:Fallback xmlns="">
      <p:transition spd="slow" advTm="535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OCommand</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OCaml</a:t>
            </a:r>
            <a:r>
              <a:rPr kumimoji="1" lang="ja-JP" altLang="en-US" dirty="0" smtClean="0"/>
              <a:t>上</a:t>
            </a:r>
            <a:r>
              <a:rPr kumimoji="1" lang="ja-JP" altLang="en-US" dirty="0" smtClean="0"/>
              <a:t>で安全にシェルコマンドを</a:t>
            </a:r>
            <a:r>
              <a:rPr kumimoji="1" lang="en-US" altLang="ja-JP" dirty="0" smtClean="0"/>
              <a:t/>
            </a:r>
            <a:br>
              <a:rPr kumimoji="1" lang="en-US" altLang="ja-JP" dirty="0" smtClean="0"/>
            </a:br>
            <a:r>
              <a:rPr kumimoji="1" lang="ja-JP" altLang="en-US" dirty="0" smtClean="0"/>
              <a:t>呼び出すための処理</a:t>
            </a:r>
            <a:r>
              <a:rPr kumimoji="1" lang="ja-JP" altLang="en-US" dirty="0" smtClean="0"/>
              <a:t>系</a:t>
            </a:r>
            <a:endParaRPr kumimoji="1" lang="en-US" altLang="ja-JP" dirty="0" smtClean="0"/>
          </a:p>
          <a:p>
            <a:pPr lvl="1"/>
            <a:r>
              <a:rPr lang="ja-JP" altLang="en-US" dirty="0"/>
              <a:t>コマンドの仕様を書くための</a:t>
            </a:r>
            <a:r>
              <a:rPr lang="en-US" altLang="ja-JP" dirty="0"/>
              <a:t>DSL</a:t>
            </a:r>
          </a:p>
          <a:p>
            <a:pPr lvl="1"/>
            <a:r>
              <a:rPr lang="ja-JP" altLang="en-US" dirty="0"/>
              <a:t>コマンドの結果にアクセスする書式を変換する処理</a:t>
            </a:r>
            <a:r>
              <a:rPr lang="ja-JP" altLang="en-US" dirty="0" smtClean="0"/>
              <a:t>系</a:t>
            </a:r>
            <a:endParaRPr kumimoji="1" lang="en-US" altLang="ja-JP" dirty="0" smtClean="0"/>
          </a:p>
          <a:p>
            <a:r>
              <a:rPr kumimoji="1" lang="ja-JP" altLang="en-US" dirty="0" smtClean="0"/>
              <a:t>コマンド</a:t>
            </a:r>
            <a:r>
              <a:rPr kumimoji="1" lang="ja-JP" altLang="en-US" dirty="0" smtClean="0"/>
              <a:t>出力</a:t>
            </a:r>
            <a:r>
              <a:rPr lang="ja-JP" altLang="en-US" dirty="0"/>
              <a:t>への</a:t>
            </a:r>
            <a:r>
              <a:rPr kumimoji="1" lang="ja-JP" altLang="en-US" dirty="0" smtClean="0"/>
              <a:t>アクセス</a:t>
            </a:r>
            <a:r>
              <a:rPr kumimoji="1" lang="ja-JP" altLang="en-US" dirty="0" smtClean="0"/>
              <a:t>に対する</a:t>
            </a:r>
            <a:r>
              <a:rPr kumimoji="1" lang="en-US" altLang="ja-JP" dirty="0" smtClean="0"/>
              <a:t/>
            </a:r>
            <a:br>
              <a:rPr kumimoji="1" lang="en-US" altLang="ja-JP" dirty="0" smtClean="0"/>
            </a:br>
            <a:r>
              <a:rPr kumimoji="1" lang="ja-JP" altLang="en-US" dirty="0" smtClean="0"/>
              <a:t>安全性</a:t>
            </a:r>
            <a:r>
              <a:rPr kumimoji="1" lang="ja-JP" altLang="en-US" dirty="0" smtClean="0"/>
              <a:t>を保証</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2</a:t>
            </a:fld>
            <a:endParaRPr kumimoji="1" lang="ja-JP" altLang="en-US"/>
          </a:p>
        </p:txBody>
      </p:sp>
    </p:spTree>
    <p:extLst>
      <p:ext uri="{BB962C8B-B14F-4D97-AF65-F5344CB8AC3E}">
        <p14:creationId xmlns:p14="http://schemas.microsoft.com/office/powerpoint/2010/main" val="587843712"/>
      </p:ext>
    </p:extLst>
  </p:cSld>
  <p:clrMapOvr>
    <a:masterClrMapping/>
  </p:clrMapOvr>
  <mc:AlternateContent xmlns:mc="http://schemas.openxmlformats.org/markup-compatibility/2006" xmlns:p14="http://schemas.microsoft.com/office/powerpoint/2010/main">
    <mc:Choice Requires="p14">
      <p:transition spd="slow" p14:dur="2000" advTm="40825"/>
    </mc:Choice>
    <mc:Fallback xmlns="">
      <p:transition spd="slow" advTm="40825"/>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提案</a:t>
            </a:r>
            <a:r>
              <a:rPr kumimoji="1" lang="en-US" altLang="ja-JP" dirty="0" smtClean="0"/>
              <a:t>2/2:</a:t>
            </a:r>
            <a:r>
              <a:rPr lang="ja-JP" altLang="en-US" dirty="0"/>
              <a:t>型レベル関数を用いた</a:t>
            </a:r>
            <a:r>
              <a:rPr lang="en-US" altLang="ja-JP" dirty="0"/>
              <a:t/>
            </a:r>
            <a:br>
              <a:rPr lang="en-US" altLang="ja-JP" dirty="0"/>
            </a:br>
            <a:r>
              <a:rPr lang="ja-JP" altLang="en-US" dirty="0"/>
              <a:t>コマンド関数のエンコード</a:t>
            </a:r>
            <a:endParaRPr kumimoji="1" lang="ja-JP" altLang="en-US" dirty="0"/>
          </a:p>
        </p:txBody>
      </p:sp>
      <p:sp>
        <p:nvSpPr>
          <p:cNvPr id="3" name="コンテンツ プレースホルダー 2"/>
          <p:cNvSpPr>
            <a:spLocks noGrp="1"/>
          </p:cNvSpPr>
          <p:nvPr>
            <p:ph idx="1"/>
          </p:nvPr>
        </p:nvSpPr>
        <p:spPr>
          <a:xfrm>
            <a:off x="457200" y="1609627"/>
            <a:ext cx="8229600" cy="5126136"/>
          </a:xfrm>
        </p:spPr>
        <p:txBody>
          <a:bodyPr/>
          <a:lstStyle/>
          <a:p>
            <a:r>
              <a:rPr lang="ja-JP" altLang="en-US" dirty="0"/>
              <a:t>オプション集合を</a:t>
            </a:r>
            <a:r>
              <a:rPr lang="en-US" altLang="ja-JP" dirty="0"/>
              <a:t>GADTs</a:t>
            </a:r>
            <a:r>
              <a:rPr lang="ja-JP" altLang="en-US" dirty="0"/>
              <a:t>によって</a:t>
            </a:r>
            <a:r>
              <a:rPr lang="en-US" altLang="ja-JP" dirty="0"/>
              <a:t>singleton type</a:t>
            </a:r>
            <a:r>
              <a:rPr lang="ja-JP" altLang="en-US" dirty="0"/>
              <a:t>にする</a:t>
            </a:r>
            <a:endParaRPr lang="en-US" altLang="ja-JP" dirty="0"/>
          </a:p>
          <a:p>
            <a:r>
              <a:rPr lang="ja-JP" altLang="en-US" dirty="0"/>
              <a:t>出力行レコードに型レベル関数を</a:t>
            </a:r>
            <a:r>
              <a:rPr lang="ja-JP" altLang="en-US" dirty="0" smtClean="0"/>
              <a:t>用いる</a:t>
            </a:r>
            <a:r>
              <a:rPr lang="en-US" altLang="ja-JP" dirty="0"/>
              <a:t/>
            </a:r>
            <a:br>
              <a:rPr lang="en-US" altLang="ja-JP" dirty="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r>
              <a:rPr lang="en-US" altLang="ja-JP" dirty="0" smtClean="0"/>
              <a:t/>
            </a:r>
            <a:br>
              <a:rPr lang="en-US" altLang="ja-JP" dirty="0" smtClean="0"/>
            </a:br>
            <a:endParaRPr lang="en-US" altLang="ja-JP" dirty="0" smtClean="0"/>
          </a:p>
          <a:p>
            <a:r>
              <a:rPr lang="ja-JP" altLang="en-US" dirty="0" smtClean="0"/>
              <a:t>レコー</a:t>
            </a:r>
            <a:r>
              <a:rPr lang="ja-JP" altLang="en-US" dirty="0" smtClean="0"/>
              <a:t>ドをタプルで表現</a:t>
            </a:r>
            <a:endParaRPr lang="en-US" altLang="ja-JP" dirty="0" smtClean="0"/>
          </a:p>
          <a:p>
            <a:pPr lvl="1"/>
            <a:r>
              <a:rPr lang="en-US" altLang="ja-JP" dirty="0" smtClean="0"/>
              <a:t>perm, </a:t>
            </a:r>
            <a:r>
              <a:rPr lang="en-US" altLang="ja-JP" dirty="0" smtClean="0"/>
              <a:t>size, name</a:t>
            </a:r>
            <a:r>
              <a:rPr lang="ja-JP" altLang="en-US" dirty="0" smtClean="0"/>
              <a:t>等が型レベル関数</a:t>
            </a:r>
            <a:endParaRPr lang="ja-JP" altLang="en-US" dirty="0"/>
          </a:p>
        </p:txBody>
      </p:sp>
      <p:sp>
        <p:nvSpPr>
          <p:cNvPr id="4" name="スライド番号プレースホルダー 3"/>
          <p:cNvSpPr>
            <a:spLocks noGrp="1"/>
          </p:cNvSpPr>
          <p:nvPr>
            <p:ph type="sldNum" sz="quarter" idx="12"/>
          </p:nvPr>
        </p:nvSpPr>
        <p:spPr>
          <a:xfrm>
            <a:off x="6553200" y="6370638"/>
            <a:ext cx="2133600" cy="365125"/>
          </a:xfrm>
        </p:spPr>
        <p:txBody>
          <a:bodyPr/>
          <a:lstStyle/>
          <a:p>
            <a:fld id="{7E67F5E3-2066-D74B-9504-DE5633D0CE33}" type="slidenum">
              <a:rPr kumimoji="1" lang="ja-JP" altLang="en-US" smtClean="0"/>
              <a:t>20</a:t>
            </a:fld>
            <a:endParaRPr kumimoji="1" lang="ja-JP" altLang="en-US"/>
          </a:p>
        </p:txBody>
      </p:sp>
      <p:sp>
        <p:nvSpPr>
          <p:cNvPr id="8" name="正方形/長方形 7"/>
          <p:cNvSpPr/>
          <p:nvPr/>
        </p:nvSpPr>
        <p:spPr>
          <a:xfrm>
            <a:off x="2250873" y="4193207"/>
            <a:ext cx="2507456" cy="1113684"/>
          </a:xfrm>
          <a:prstGeom prst="rect">
            <a:avLst/>
          </a:prstGeom>
          <a:solidFill>
            <a:schemeClr val="accent3">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smtClean="0">
                <a:solidFill>
                  <a:schemeClr val="tx1"/>
                </a:solidFill>
              </a:rPr>
              <a:t>('</a:t>
            </a:r>
            <a:r>
              <a:rPr lang="en-US" altLang="ja-JP" sz="2400" dirty="0" err="1" smtClean="0">
                <a:solidFill>
                  <a:schemeClr val="tx1"/>
                </a:solidFill>
              </a:rPr>
              <a:t>i</a:t>
            </a:r>
            <a:r>
              <a:rPr lang="en-US" altLang="ja-JP" sz="2400" dirty="0" smtClean="0">
                <a:solidFill>
                  <a:schemeClr val="tx1"/>
                </a:solidFill>
              </a:rPr>
              <a:t> </a:t>
            </a:r>
            <a:r>
              <a:rPr lang="en-US" altLang="ja-JP" sz="2400" dirty="0" err="1" smtClean="0">
                <a:solidFill>
                  <a:schemeClr val="tx1"/>
                </a:solidFill>
              </a:rPr>
              <a:t>opt_i</a:t>
            </a:r>
            <a:r>
              <a:rPr lang="en-US" altLang="ja-JP" sz="2400" dirty="0" smtClean="0">
                <a:solidFill>
                  <a:schemeClr val="tx1"/>
                </a:solidFill>
              </a:rPr>
              <a:t> *</a:t>
            </a:r>
          </a:p>
          <a:p>
            <a:pPr algn="ctr"/>
            <a:r>
              <a:rPr lang="en-US" altLang="ja-JP" sz="2400" dirty="0" smtClean="0">
                <a:solidFill>
                  <a:schemeClr val="tx1"/>
                </a:solidFill>
              </a:rPr>
              <a:t> </a:t>
            </a:r>
            <a:r>
              <a:rPr lang="en-US" altLang="ja-JP" sz="2400" dirty="0" smtClean="0">
                <a:solidFill>
                  <a:schemeClr val="tx1"/>
                </a:solidFill>
              </a:rPr>
              <a:t>'l </a:t>
            </a:r>
            <a:r>
              <a:rPr lang="en-US" altLang="ja-JP" sz="2400" dirty="0" err="1" smtClean="0">
                <a:solidFill>
                  <a:schemeClr val="tx1"/>
                </a:solidFill>
              </a:rPr>
              <a:t>opt_l</a:t>
            </a:r>
            <a:r>
              <a:rPr lang="en-US" altLang="ja-JP" sz="2400" dirty="0" smtClean="0">
                <a:solidFill>
                  <a:schemeClr val="tx1"/>
                </a:solidFill>
              </a:rPr>
              <a:t> *</a:t>
            </a:r>
          </a:p>
          <a:p>
            <a:pPr algn="ctr"/>
            <a:r>
              <a:rPr lang="en-US" altLang="ja-JP" sz="2400" dirty="0" smtClean="0">
                <a:solidFill>
                  <a:schemeClr val="tx1"/>
                </a:solidFill>
              </a:rPr>
              <a:t>'h </a:t>
            </a:r>
            <a:r>
              <a:rPr lang="en-US" altLang="ja-JP" sz="2400" dirty="0" err="1" smtClean="0">
                <a:solidFill>
                  <a:schemeClr val="tx1"/>
                </a:solidFill>
              </a:rPr>
              <a:t>opt_h</a:t>
            </a:r>
            <a:r>
              <a:rPr lang="en-US" altLang="ja-JP" sz="2400" dirty="0" smtClean="0">
                <a:solidFill>
                  <a:schemeClr val="tx1"/>
                </a:solidFill>
              </a:rPr>
              <a:t>)</a:t>
            </a:r>
          </a:p>
        </p:txBody>
      </p:sp>
      <p:sp>
        <p:nvSpPr>
          <p:cNvPr id="11" name="正方形/長方形 10"/>
          <p:cNvSpPr/>
          <p:nvPr/>
        </p:nvSpPr>
        <p:spPr>
          <a:xfrm>
            <a:off x="5472629" y="4141813"/>
            <a:ext cx="3493346" cy="1206499"/>
          </a:xfrm>
          <a:prstGeom prst="rect">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altLang="ja-JP" dirty="0" smtClean="0">
                <a:solidFill>
                  <a:schemeClr val="tx1"/>
                </a:solidFill>
              </a:rPr>
              <a:t>(('</a:t>
            </a:r>
            <a:r>
              <a:rPr lang="en-US" altLang="ja-JP" dirty="0" err="1" smtClean="0">
                <a:solidFill>
                  <a:schemeClr val="tx1"/>
                </a:solidFill>
              </a:rPr>
              <a:t>i</a:t>
            </a:r>
            <a:r>
              <a:rPr lang="en-US" altLang="ja-JP" dirty="0" smtClean="0">
                <a:solidFill>
                  <a:schemeClr val="tx1"/>
                </a:solidFill>
              </a:rPr>
              <a:t>, </a:t>
            </a:r>
            <a:r>
              <a:rPr lang="en-US" altLang="ja-JP" dirty="0" smtClean="0">
                <a:solidFill>
                  <a:schemeClr val="tx1"/>
                </a:solidFill>
              </a:rPr>
              <a:t>'l</a:t>
            </a:r>
            <a:r>
              <a:rPr lang="en-US" altLang="ja-JP" dirty="0" smtClean="0">
                <a:solidFill>
                  <a:schemeClr val="tx1"/>
                </a:solidFill>
              </a:rPr>
              <a:t>, </a:t>
            </a:r>
            <a:r>
              <a:rPr lang="en-US" altLang="ja-JP" dirty="0" smtClean="0">
                <a:solidFill>
                  <a:schemeClr val="tx1"/>
                </a:solidFill>
              </a:rPr>
              <a:t>'h</a:t>
            </a:r>
            <a:r>
              <a:rPr lang="en-US" altLang="ja-JP" dirty="0" smtClean="0">
                <a:solidFill>
                  <a:schemeClr val="tx1"/>
                </a:solidFill>
              </a:rPr>
              <a:t>) perm * ... *</a:t>
            </a:r>
          </a:p>
          <a:p>
            <a:r>
              <a:rPr lang="en-US" altLang="ja-JP" dirty="0" smtClean="0">
                <a:solidFill>
                  <a:schemeClr val="tx1"/>
                </a:solidFill>
              </a:rPr>
              <a:t> </a:t>
            </a:r>
            <a:r>
              <a:rPr lang="en-US" altLang="ja-JP" dirty="0" smtClean="0">
                <a:solidFill>
                  <a:schemeClr val="tx1"/>
                </a:solidFill>
              </a:rPr>
              <a:t>('</a:t>
            </a:r>
            <a:r>
              <a:rPr lang="en-US" altLang="ja-JP" dirty="0" err="1" smtClean="0">
                <a:solidFill>
                  <a:schemeClr val="tx1"/>
                </a:solidFill>
              </a:rPr>
              <a:t>i</a:t>
            </a:r>
            <a:r>
              <a:rPr lang="en-US" altLang="ja-JP" dirty="0" smtClean="0">
                <a:solidFill>
                  <a:schemeClr val="tx1"/>
                </a:solidFill>
              </a:rPr>
              <a:t>, </a:t>
            </a:r>
            <a:r>
              <a:rPr lang="en-US" altLang="ja-JP" dirty="0" smtClean="0">
                <a:solidFill>
                  <a:schemeClr val="tx1"/>
                </a:solidFill>
              </a:rPr>
              <a:t>'l</a:t>
            </a:r>
            <a:r>
              <a:rPr lang="en-US" altLang="ja-JP" dirty="0" smtClean="0">
                <a:solidFill>
                  <a:schemeClr val="tx1"/>
                </a:solidFill>
              </a:rPr>
              <a:t>, </a:t>
            </a:r>
            <a:r>
              <a:rPr lang="en-US" altLang="ja-JP" dirty="0" smtClean="0">
                <a:solidFill>
                  <a:schemeClr val="tx1"/>
                </a:solidFill>
              </a:rPr>
              <a:t>'h</a:t>
            </a:r>
            <a:r>
              <a:rPr lang="en-US" altLang="ja-JP" dirty="0" smtClean="0">
                <a:solidFill>
                  <a:schemeClr val="tx1"/>
                </a:solidFill>
              </a:rPr>
              <a:t>) size * ... *</a:t>
            </a:r>
          </a:p>
          <a:p>
            <a:r>
              <a:rPr lang="en-US" altLang="ja-JP" dirty="0" smtClean="0">
                <a:solidFill>
                  <a:schemeClr val="tx1"/>
                </a:solidFill>
              </a:rPr>
              <a:t> </a:t>
            </a:r>
            <a:r>
              <a:rPr lang="en-US" altLang="ja-JP" dirty="0" smtClean="0">
                <a:solidFill>
                  <a:schemeClr val="tx1"/>
                </a:solidFill>
              </a:rPr>
              <a:t>('</a:t>
            </a:r>
            <a:r>
              <a:rPr lang="en-US" altLang="ja-JP" dirty="0" err="1" smtClean="0">
                <a:solidFill>
                  <a:schemeClr val="tx1"/>
                </a:solidFill>
              </a:rPr>
              <a:t>i</a:t>
            </a:r>
            <a:r>
              <a:rPr lang="en-US" altLang="ja-JP" dirty="0" smtClean="0">
                <a:solidFill>
                  <a:schemeClr val="tx1"/>
                </a:solidFill>
              </a:rPr>
              <a:t>, </a:t>
            </a:r>
            <a:r>
              <a:rPr lang="en-US" altLang="ja-JP" dirty="0" smtClean="0">
                <a:solidFill>
                  <a:schemeClr val="tx1"/>
                </a:solidFill>
              </a:rPr>
              <a:t>'l</a:t>
            </a:r>
            <a:r>
              <a:rPr lang="en-US" altLang="ja-JP" dirty="0" smtClean="0">
                <a:solidFill>
                  <a:schemeClr val="tx1"/>
                </a:solidFill>
              </a:rPr>
              <a:t>, </a:t>
            </a:r>
            <a:r>
              <a:rPr lang="en-US" altLang="ja-JP" dirty="0" smtClean="0">
                <a:solidFill>
                  <a:schemeClr val="tx1"/>
                </a:solidFill>
              </a:rPr>
              <a:t>'h</a:t>
            </a:r>
            <a:r>
              <a:rPr lang="en-US" altLang="ja-JP" dirty="0" smtClean="0">
                <a:solidFill>
                  <a:schemeClr val="tx1"/>
                </a:solidFill>
              </a:rPr>
              <a:t>) name))</a:t>
            </a:r>
          </a:p>
          <a:p>
            <a:r>
              <a:rPr lang="en-US" altLang="ja-JP" dirty="0" smtClean="0">
                <a:solidFill>
                  <a:schemeClr val="tx1"/>
                </a:solidFill>
              </a:rPr>
              <a:t> list</a:t>
            </a:r>
            <a:endParaRPr lang="ja-JP" altLang="en-US" dirty="0">
              <a:solidFill>
                <a:schemeClr val="tx1"/>
              </a:solidFill>
            </a:endParaRPr>
          </a:p>
        </p:txBody>
      </p:sp>
      <p:sp>
        <p:nvSpPr>
          <p:cNvPr id="9" name="正方形/長方形 8"/>
          <p:cNvSpPr/>
          <p:nvPr/>
        </p:nvSpPr>
        <p:spPr>
          <a:xfrm>
            <a:off x="91364" y="4372497"/>
            <a:ext cx="1721644" cy="817961"/>
          </a:xfrm>
          <a:prstGeom prst="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smtClean="0">
                <a:solidFill>
                  <a:schemeClr val="tx1"/>
                </a:solidFill>
              </a:rPr>
              <a:t>command </a:t>
            </a:r>
            <a:endParaRPr lang="ja-JP" altLang="en-US" sz="2400" dirty="0">
              <a:solidFill>
                <a:schemeClr val="tx1"/>
              </a:solidFill>
            </a:endParaRPr>
          </a:p>
        </p:txBody>
      </p:sp>
      <p:sp>
        <p:nvSpPr>
          <p:cNvPr id="12" name="テキスト ボックス 11"/>
          <p:cNvSpPr txBox="1"/>
          <p:nvPr/>
        </p:nvSpPr>
        <p:spPr>
          <a:xfrm>
            <a:off x="1799853" y="4395657"/>
            <a:ext cx="414338" cy="707886"/>
          </a:xfrm>
          <a:prstGeom prst="rect">
            <a:avLst/>
          </a:prstGeom>
          <a:noFill/>
        </p:spPr>
        <p:txBody>
          <a:bodyPr wrap="square" rtlCol="0">
            <a:spAutoFit/>
          </a:bodyPr>
          <a:lstStyle/>
          <a:p>
            <a:r>
              <a:rPr lang="en-US" altLang="ja-JP" sz="4000" dirty="0"/>
              <a:t>:</a:t>
            </a:r>
            <a:endParaRPr lang="ja-JP" altLang="en-US" sz="4000" dirty="0"/>
          </a:p>
        </p:txBody>
      </p:sp>
      <p:sp>
        <p:nvSpPr>
          <p:cNvPr id="13" name="テキスト ボックス 12"/>
          <p:cNvSpPr txBox="1"/>
          <p:nvPr/>
        </p:nvSpPr>
        <p:spPr>
          <a:xfrm>
            <a:off x="4917689" y="4353446"/>
            <a:ext cx="414338" cy="707886"/>
          </a:xfrm>
          <a:prstGeom prst="rect">
            <a:avLst/>
          </a:prstGeom>
          <a:noFill/>
        </p:spPr>
        <p:txBody>
          <a:bodyPr wrap="square" rtlCol="0">
            <a:spAutoFit/>
          </a:bodyPr>
          <a:lstStyle/>
          <a:p>
            <a:r>
              <a:rPr lang="ja-JP" altLang="en-US" sz="4000" dirty="0" smtClean="0"/>
              <a:t>→</a:t>
            </a:r>
            <a:endParaRPr lang="ja-JP" altLang="en-US" sz="4000" dirty="0"/>
          </a:p>
        </p:txBody>
      </p:sp>
    </p:spTree>
    <p:custDataLst>
      <p:tags r:id="rId1"/>
    </p:custDataLst>
    <p:extLst>
      <p:ext uri="{BB962C8B-B14F-4D97-AF65-F5344CB8AC3E}">
        <p14:creationId xmlns:p14="http://schemas.microsoft.com/office/powerpoint/2010/main" val="2511136878"/>
      </p:ext>
    </p:extLst>
  </p:cSld>
  <p:clrMapOvr>
    <a:masterClrMapping/>
  </p:clrMapOvr>
  <mc:AlternateContent xmlns:mc="http://schemas.openxmlformats.org/markup-compatibility/2006">
    <mc:Choice xmlns:p14="http://schemas.microsoft.com/office/powerpoint/2010/main" Requires="p14">
      <p:transition spd="slow" p14:dur="2000" advTm="149600"/>
    </mc:Choice>
    <mc:Fallback>
      <p:transition spd="slow" advTm="1496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フィールド型</a:t>
            </a:r>
            <a:endParaRPr kumimoji="1" lang="ja-JP" altLang="en-US" dirty="0"/>
          </a:p>
        </p:txBody>
      </p:sp>
      <p:sp>
        <p:nvSpPr>
          <p:cNvPr id="3" name="コンテンツ プレースホルダー 2"/>
          <p:cNvSpPr>
            <a:spLocks noGrp="1"/>
          </p:cNvSpPr>
          <p:nvPr>
            <p:ph idx="1"/>
          </p:nvPr>
        </p:nvSpPr>
        <p:spPr>
          <a:xfrm>
            <a:off x="457200" y="1600200"/>
            <a:ext cx="8229600" cy="5121275"/>
          </a:xfrm>
        </p:spPr>
        <p:txBody>
          <a:bodyPr/>
          <a:lstStyle/>
          <a:p>
            <a:r>
              <a:rPr kumimoji="1" lang="ja-JP" altLang="en-US" dirty="0" smtClean="0"/>
              <a:t>各オプション指定型からフィールド出現型への型レベル関数</a:t>
            </a:r>
            <a:endParaRPr kumimoji="1" lang="en-US" altLang="ja-JP" dirty="0" smtClean="0"/>
          </a:p>
          <a:p>
            <a:pPr lvl="1"/>
            <a:r>
              <a:rPr kumimoji="1" lang="ja-JP" altLang="en-US" dirty="0" smtClean="0"/>
              <a:t>フィールド出現型</a:t>
            </a:r>
            <a:r>
              <a:rPr kumimoji="1" lang="en-US" altLang="ja-JP" dirty="0" smtClean="0"/>
              <a:t>:</a:t>
            </a:r>
            <a:r>
              <a:rPr kumimoji="1" lang="ja-JP" altLang="en-US" dirty="0" smtClean="0"/>
              <a:t>フィールドが存在して</a:t>
            </a:r>
            <a:r>
              <a:rPr kumimoji="1" lang="en-US" altLang="ja-JP" dirty="0" smtClean="0"/>
              <a:t/>
            </a:r>
            <a:br>
              <a:rPr kumimoji="1" lang="en-US" altLang="ja-JP" dirty="0" smtClean="0"/>
            </a:br>
            <a:r>
              <a:rPr kumimoji="1" lang="ja-JP" altLang="en-US" dirty="0" smtClean="0"/>
              <a:t>その型が</a:t>
            </a:r>
            <a:r>
              <a:rPr kumimoji="1" lang="en-US" altLang="ja-JP" dirty="0" smtClean="0"/>
              <a:t>τ</a:t>
            </a:r>
            <a:r>
              <a:rPr kumimoji="1" lang="ja-JP" altLang="en-US" dirty="0" smtClean="0"/>
              <a:t>であることを表す型</a:t>
            </a:r>
            <a:r>
              <a:rPr kumimoji="1" lang="en-US" altLang="ja-JP" dirty="0" smtClean="0">
                <a:solidFill>
                  <a:srgbClr val="0000FF"/>
                </a:solidFill>
              </a:rPr>
              <a:t>τ pre</a:t>
            </a:r>
            <a:r>
              <a:rPr kumimoji="1" lang="ja-JP" altLang="en-US" dirty="0" smtClean="0"/>
              <a:t>と</a:t>
            </a:r>
            <a:r>
              <a:rPr kumimoji="1" lang="en-US" altLang="ja-JP" dirty="0" smtClean="0"/>
              <a:t/>
            </a:r>
            <a:br>
              <a:rPr kumimoji="1" lang="en-US" altLang="ja-JP" dirty="0" smtClean="0"/>
            </a:br>
            <a:r>
              <a:rPr kumimoji="1" lang="ja-JP" altLang="en-US" dirty="0" smtClean="0"/>
              <a:t>フィールドが存在しないことを表す</a:t>
            </a:r>
            <a:r>
              <a:rPr kumimoji="1" lang="en-US" altLang="ja-JP" dirty="0" smtClean="0">
                <a:solidFill>
                  <a:srgbClr val="FF0000"/>
                </a:solidFill>
              </a:rPr>
              <a:t>abs</a:t>
            </a:r>
            <a:br>
              <a:rPr kumimoji="1" lang="en-US" altLang="ja-JP" dirty="0" smtClean="0">
                <a:solidFill>
                  <a:srgbClr val="FF0000"/>
                </a:solidFill>
              </a:rPr>
            </a:br>
            <a:r>
              <a:rPr kumimoji="1" lang="en-US" altLang="ja-JP" dirty="0" smtClean="0">
                <a:solidFill>
                  <a:srgbClr val="FF0000"/>
                </a:solidFill>
              </a:rPr>
              <a:t/>
            </a:r>
            <a:br>
              <a:rPr kumimoji="1" lang="en-US" altLang="ja-JP" dirty="0" smtClean="0">
                <a:solidFill>
                  <a:srgbClr val="FF0000"/>
                </a:solidFill>
              </a:rPr>
            </a:br>
            <a:r>
              <a:rPr kumimoji="1" lang="en-US" altLang="ja-JP" dirty="0" smtClean="0">
                <a:solidFill>
                  <a:srgbClr val="FF0000"/>
                </a:solidFill>
              </a:rPr>
              <a:t/>
            </a:r>
            <a:br>
              <a:rPr kumimoji="1" lang="en-US" altLang="ja-JP" dirty="0" smtClean="0">
                <a:solidFill>
                  <a:srgbClr val="FF0000"/>
                </a:solidFill>
              </a:rPr>
            </a:br>
            <a:r>
              <a:rPr kumimoji="1" lang="en-US" altLang="ja-JP" dirty="0" smtClean="0">
                <a:solidFill>
                  <a:srgbClr val="FF0000"/>
                </a:solidFill>
              </a:rPr>
              <a:t/>
            </a:r>
            <a:br>
              <a:rPr kumimoji="1" lang="en-US" altLang="ja-JP" dirty="0" smtClean="0">
                <a:solidFill>
                  <a:srgbClr val="FF0000"/>
                </a:solidFill>
              </a:rPr>
            </a:br>
            <a:endParaRPr kumimoji="1" lang="en-US" altLang="ja-JP" dirty="0" smtClean="0">
              <a:solidFill>
                <a:srgbClr val="FF0000"/>
              </a:solidFill>
            </a:endParaRPr>
          </a:p>
          <a:p>
            <a:r>
              <a:rPr lang="en-US" altLang="ja-JP" sz="2800" dirty="0" err="1" smtClean="0"/>
              <a:t>OCaml</a:t>
            </a:r>
            <a:r>
              <a:rPr lang="ja-JP" altLang="en-US" sz="2800" dirty="0" smtClean="0"/>
              <a:t>は型レベル関数を直接サポートしていないので何らかのエンコードが必要</a:t>
            </a:r>
            <a:endParaRPr kumimoji="1" lang="en-US" altLang="ja-JP" sz="28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21</a:t>
            </a:fld>
            <a:endParaRPr kumimoji="1" lang="ja-JP" altLang="en-US" dirty="0"/>
          </a:p>
        </p:txBody>
      </p:sp>
      <p:sp>
        <p:nvSpPr>
          <p:cNvPr id="5" name="角丸四角形吹き出し 4"/>
          <p:cNvSpPr/>
          <p:nvPr/>
        </p:nvSpPr>
        <p:spPr>
          <a:xfrm>
            <a:off x="873940" y="3989374"/>
            <a:ext cx="7509408" cy="1651268"/>
          </a:xfrm>
          <a:prstGeom prst="wedgeRoundRectCallout">
            <a:avLst>
              <a:gd name="adj1" fmla="val 28640"/>
              <a:gd name="adj2" fmla="val 50723"/>
              <a:gd name="adj3" fmla="val 16667"/>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altLang="ja-JP" sz="2400" dirty="0" smtClean="0">
                <a:solidFill>
                  <a:schemeClr val="tx1"/>
                </a:solidFill>
              </a:rPr>
              <a:t>       '</a:t>
            </a:r>
            <a:r>
              <a:rPr lang="en-US" altLang="ja-JP" sz="2400" dirty="0" err="1" smtClean="0">
                <a:solidFill>
                  <a:schemeClr val="tx1"/>
                </a:solidFill>
              </a:rPr>
              <a:t>i</a:t>
            </a:r>
            <a:r>
              <a:rPr lang="en-US" altLang="ja-JP" sz="2400" dirty="0" smtClean="0">
                <a:solidFill>
                  <a:schemeClr val="tx1"/>
                </a:solidFill>
              </a:rPr>
              <a:t>   'l   'h</a:t>
            </a:r>
          </a:p>
          <a:p>
            <a:r>
              <a:rPr lang="en-US" altLang="ja-JP" sz="2400" dirty="0" smtClean="0">
                <a:solidFill>
                  <a:schemeClr val="tx1"/>
                </a:solidFill>
              </a:rPr>
              <a:t>size (off</a:t>
            </a:r>
            <a:r>
              <a:rPr lang="en-US" altLang="ja-JP" sz="2400" dirty="0" smtClean="0">
                <a:solidFill>
                  <a:schemeClr val="tx1"/>
                </a:solidFill>
              </a:rPr>
              <a:t>,  on, off) </a:t>
            </a:r>
            <a:r>
              <a:rPr lang="en-US" altLang="ja-JP" sz="2400" dirty="0" smtClean="0">
                <a:solidFill>
                  <a:schemeClr val="tx1"/>
                </a:solidFill>
              </a:rPr>
              <a:t>= </a:t>
            </a:r>
            <a:r>
              <a:rPr lang="en-US" altLang="ja-JP" sz="2400" dirty="0" err="1" smtClean="0">
                <a:solidFill>
                  <a:srgbClr val="0000FF"/>
                </a:solidFill>
              </a:rPr>
              <a:t>int</a:t>
            </a:r>
            <a:r>
              <a:rPr lang="en-US" altLang="ja-JP" sz="2400" dirty="0" smtClean="0">
                <a:solidFill>
                  <a:srgbClr val="0000FF"/>
                </a:solidFill>
              </a:rPr>
              <a:t> </a:t>
            </a:r>
            <a:r>
              <a:rPr lang="en-US" altLang="ja-JP" sz="2400" dirty="0" smtClean="0">
                <a:solidFill>
                  <a:srgbClr val="0000FF"/>
                </a:solidFill>
              </a:rPr>
              <a:t>pre</a:t>
            </a:r>
          </a:p>
          <a:p>
            <a:r>
              <a:rPr lang="en-US" altLang="ja-JP" sz="2400" dirty="0" smtClean="0">
                <a:solidFill>
                  <a:schemeClr val="tx1"/>
                </a:solidFill>
              </a:rPr>
              <a:t>size (off</a:t>
            </a:r>
            <a:r>
              <a:rPr lang="en-US" altLang="ja-JP" sz="2400" dirty="0">
                <a:solidFill>
                  <a:schemeClr val="tx1"/>
                </a:solidFill>
              </a:rPr>
              <a:t>,  on, </a:t>
            </a:r>
            <a:r>
              <a:rPr lang="en-US" altLang="ja-JP" sz="2400" dirty="0" smtClean="0">
                <a:solidFill>
                  <a:schemeClr val="tx1"/>
                </a:solidFill>
              </a:rPr>
              <a:t> on) = </a:t>
            </a:r>
            <a:r>
              <a:rPr lang="en-US" altLang="ja-JP" sz="2400" dirty="0" smtClean="0">
                <a:solidFill>
                  <a:srgbClr val="0000FF"/>
                </a:solidFill>
              </a:rPr>
              <a:t>string pre</a:t>
            </a:r>
            <a:endParaRPr lang="en-US" altLang="ja-JP" sz="2400" dirty="0" smtClean="0">
              <a:solidFill>
                <a:srgbClr val="0000FF"/>
              </a:solidFill>
            </a:endParaRPr>
          </a:p>
          <a:p>
            <a:r>
              <a:rPr lang="en-US" altLang="ja-JP" sz="2400" dirty="0" smtClean="0">
                <a:solidFill>
                  <a:schemeClr val="tx1"/>
                </a:solidFill>
              </a:rPr>
              <a:t>size (off</a:t>
            </a:r>
            <a:r>
              <a:rPr lang="en-US" altLang="ja-JP" sz="2400" dirty="0" smtClean="0">
                <a:solidFill>
                  <a:schemeClr val="tx1"/>
                </a:solidFill>
              </a:rPr>
              <a:t>, off, off) </a:t>
            </a:r>
            <a:r>
              <a:rPr lang="en-US" altLang="ja-JP" sz="2400" dirty="0" smtClean="0">
                <a:solidFill>
                  <a:schemeClr val="tx1"/>
                </a:solidFill>
              </a:rPr>
              <a:t>= </a:t>
            </a:r>
            <a:r>
              <a:rPr lang="en-US" altLang="ja-JP" sz="2400" dirty="0" smtClean="0">
                <a:solidFill>
                  <a:srgbClr val="FF0000"/>
                </a:solidFill>
              </a:rPr>
              <a:t>abs</a:t>
            </a:r>
            <a:endParaRPr lang="ja-JP" altLang="en-US" sz="2400" dirty="0">
              <a:solidFill>
                <a:srgbClr val="FF0000"/>
              </a:solidFill>
            </a:endParaRPr>
          </a:p>
        </p:txBody>
      </p:sp>
    </p:spTree>
    <p:extLst>
      <p:ext uri="{BB962C8B-B14F-4D97-AF65-F5344CB8AC3E}">
        <p14:creationId xmlns:p14="http://schemas.microsoft.com/office/powerpoint/2010/main" val="34046051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フィールド型</a:t>
            </a:r>
            <a:endParaRPr kumimoji="1" lang="ja-JP" altLang="en-US" dirty="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22</a:t>
            </a:fld>
            <a:endParaRPr kumimoji="1" lang="ja-JP" altLang="en-US"/>
          </a:p>
        </p:txBody>
      </p:sp>
      <p:sp>
        <p:nvSpPr>
          <p:cNvPr id="5" name="正方形/長方形 4"/>
          <p:cNvSpPr/>
          <p:nvPr/>
        </p:nvSpPr>
        <p:spPr>
          <a:xfrm>
            <a:off x="447085" y="1592108"/>
            <a:ext cx="8435947" cy="86433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t"/>
          <a:lstStyle/>
          <a:p>
            <a:r>
              <a:rPr lang="en-US" altLang="ja-JP" sz="2400" dirty="0" smtClean="0">
                <a:solidFill>
                  <a:schemeClr val="tx1"/>
                </a:solidFill>
              </a:rPr>
              <a:t>type ('</a:t>
            </a:r>
            <a:r>
              <a:rPr lang="en-US" altLang="ja-JP" sz="2400" dirty="0" err="1" smtClean="0">
                <a:solidFill>
                  <a:schemeClr val="tx1"/>
                </a:solidFill>
              </a:rPr>
              <a:t>i</a:t>
            </a:r>
            <a:r>
              <a:rPr lang="en-US" altLang="ja-JP" sz="2400" dirty="0" smtClean="0">
                <a:solidFill>
                  <a:schemeClr val="tx1"/>
                </a:solidFill>
              </a:rPr>
              <a:t>, </a:t>
            </a:r>
            <a:r>
              <a:rPr lang="en-US" altLang="ja-JP" sz="2400" dirty="0" smtClean="0">
                <a:solidFill>
                  <a:schemeClr val="tx1"/>
                </a:solidFill>
              </a:rPr>
              <a:t>'l</a:t>
            </a:r>
            <a:r>
              <a:rPr lang="en-US" altLang="ja-JP" sz="2400" dirty="0" smtClean="0">
                <a:solidFill>
                  <a:schemeClr val="tx1"/>
                </a:solidFill>
              </a:rPr>
              <a:t>, </a:t>
            </a:r>
            <a:r>
              <a:rPr lang="en-US" altLang="ja-JP" sz="2400" dirty="0">
                <a:solidFill>
                  <a:schemeClr val="tx1"/>
                </a:solidFill>
              </a:rPr>
              <a:t>'</a:t>
            </a:r>
            <a:r>
              <a:rPr lang="en-US" altLang="ja-JP" sz="2400" dirty="0" smtClean="0">
                <a:solidFill>
                  <a:schemeClr val="tx1"/>
                </a:solidFill>
              </a:rPr>
              <a:t>h</a:t>
            </a:r>
            <a:r>
              <a:rPr lang="en-US" altLang="ja-JP" sz="2400" dirty="0" smtClean="0">
                <a:solidFill>
                  <a:schemeClr val="tx1"/>
                </a:solidFill>
              </a:rPr>
              <a:t>) size = </a:t>
            </a:r>
          </a:p>
          <a:p>
            <a:r>
              <a:rPr lang="en-US" altLang="ja-JP" sz="2400" dirty="0" smtClean="0">
                <a:solidFill>
                  <a:schemeClr val="tx1"/>
                </a:solidFill>
              </a:rPr>
              <a:t>| Size : </a:t>
            </a:r>
            <a:r>
              <a:rPr lang="en-US" altLang="ja-JP" sz="2400" dirty="0" smtClean="0">
                <a:solidFill>
                  <a:srgbClr val="0000FF"/>
                </a:solidFill>
              </a:rPr>
              <a:t>'</a:t>
            </a:r>
            <a:r>
              <a:rPr lang="en-US" altLang="ja-JP" sz="2400" dirty="0" err="1" smtClean="0">
                <a:solidFill>
                  <a:srgbClr val="0000FF"/>
                </a:solidFill>
              </a:rPr>
              <a:t>fld</a:t>
            </a:r>
            <a:r>
              <a:rPr lang="en-US" altLang="ja-JP" sz="2400" dirty="0" smtClean="0">
                <a:solidFill>
                  <a:srgbClr val="0000FF"/>
                </a:solidFill>
              </a:rPr>
              <a:t> </a:t>
            </a:r>
            <a:r>
              <a:rPr lang="en-US" altLang="ja-JP" sz="2400" dirty="0">
                <a:solidFill>
                  <a:srgbClr val="0000FF"/>
                </a:solidFill>
              </a:rPr>
              <a:t>field</a:t>
            </a:r>
            <a:r>
              <a:rPr lang="en-US" altLang="ja-JP" sz="2400" dirty="0">
                <a:solidFill>
                  <a:schemeClr val="tx1"/>
                </a:solidFill>
              </a:rPr>
              <a:t> </a:t>
            </a:r>
            <a:r>
              <a:rPr lang="en-US" altLang="ja-JP" sz="2400" dirty="0" smtClean="0">
                <a:solidFill>
                  <a:schemeClr val="tx1"/>
                </a:solidFill>
              </a:rPr>
              <a:t>* </a:t>
            </a:r>
            <a:r>
              <a:rPr lang="en-US" altLang="ja-JP" sz="2400" dirty="0" smtClean="0">
                <a:solidFill>
                  <a:srgbClr val="FF0000"/>
                </a:solidFill>
              </a:rPr>
              <a:t>('</a:t>
            </a:r>
            <a:r>
              <a:rPr lang="en-US" altLang="ja-JP" sz="2400" dirty="0" err="1" smtClean="0">
                <a:solidFill>
                  <a:srgbClr val="FF0000"/>
                </a:solidFill>
              </a:rPr>
              <a:t>i</a:t>
            </a:r>
            <a:r>
              <a:rPr lang="en-US" altLang="ja-JP" sz="2400" dirty="0" smtClean="0">
                <a:solidFill>
                  <a:srgbClr val="FF0000"/>
                </a:solidFill>
              </a:rPr>
              <a:t>, </a:t>
            </a:r>
            <a:r>
              <a:rPr lang="en-US" altLang="ja-JP" sz="2400" dirty="0" smtClean="0">
                <a:solidFill>
                  <a:srgbClr val="FF0000"/>
                </a:solidFill>
              </a:rPr>
              <a:t>'l</a:t>
            </a:r>
            <a:r>
              <a:rPr lang="en-US" altLang="ja-JP" sz="2400" dirty="0" smtClean="0">
                <a:solidFill>
                  <a:srgbClr val="FF0000"/>
                </a:solidFill>
              </a:rPr>
              <a:t>, </a:t>
            </a:r>
            <a:r>
              <a:rPr lang="en-US" altLang="ja-JP" sz="2400" dirty="0" smtClean="0">
                <a:solidFill>
                  <a:srgbClr val="FF0000"/>
                </a:solidFill>
              </a:rPr>
              <a:t>'h</a:t>
            </a:r>
            <a:r>
              <a:rPr lang="en-US" altLang="ja-JP" sz="2400" dirty="0" smtClean="0">
                <a:solidFill>
                  <a:srgbClr val="FF0000"/>
                </a:solidFill>
              </a:rPr>
              <a:t>, </a:t>
            </a:r>
            <a:r>
              <a:rPr lang="en-US" altLang="ja-JP" sz="2400" dirty="0" smtClean="0">
                <a:solidFill>
                  <a:srgbClr val="FF0000"/>
                </a:solidFill>
              </a:rPr>
              <a:t>'</a:t>
            </a:r>
            <a:r>
              <a:rPr lang="en-US" altLang="ja-JP" sz="2400" dirty="0" err="1" smtClean="0">
                <a:solidFill>
                  <a:srgbClr val="FF0000"/>
                </a:solidFill>
              </a:rPr>
              <a:t>fld</a:t>
            </a:r>
            <a:r>
              <a:rPr lang="en-US" altLang="ja-JP" sz="2400" dirty="0" smtClean="0">
                <a:solidFill>
                  <a:srgbClr val="FF0000"/>
                </a:solidFill>
              </a:rPr>
              <a:t>) </a:t>
            </a:r>
            <a:r>
              <a:rPr lang="en-US" altLang="ja-JP" sz="2400" dirty="0" err="1" smtClean="0">
                <a:solidFill>
                  <a:srgbClr val="FF0000"/>
                </a:solidFill>
              </a:rPr>
              <a:t>rel_size</a:t>
            </a:r>
            <a:endParaRPr lang="ja-JP" altLang="en-US" sz="2400" dirty="0">
              <a:solidFill>
                <a:srgbClr val="FF0000"/>
              </a:solidFill>
            </a:endParaRPr>
          </a:p>
        </p:txBody>
      </p:sp>
      <p:sp>
        <p:nvSpPr>
          <p:cNvPr id="9" name="正方形/長方形 8"/>
          <p:cNvSpPr/>
          <p:nvPr/>
        </p:nvSpPr>
        <p:spPr>
          <a:xfrm>
            <a:off x="457200" y="4415605"/>
            <a:ext cx="5095959" cy="1347297"/>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t"/>
          <a:lstStyle/>
          <a:p>
            <a:r>
              <a:rPr lang="en-US" altLang="ja-JP" sz="2400" dirty="0" smtClean="0">
                <a:solidFill>
                  <a:schemeClr val="tx1"/>
                </a:solidFill>
              </a:rPr>
              <a:t>type </a:t>
            </a:r>
            <a:r>
              <a:rPr lang="en-US" altLang="ja-JP" sz="2400" dirty="0" smtClean="0">
                <a:solidFill>
                  <a:srgbClr val="0000FF"/>
                </a:solidFill>
              </a:rPr>
              <a:t>'</a:t>
            </a:r>
            <a:r>
              <a:rPr lang="en-US" altLang="ja-JP" sz="2400" dirty="0" err="1" smtClean="0">
                <a:solidFill>
                  <a:srgbClr val="0000FF"/>
                </a:solidFill>
              </a:rPr>
              <a:t>fld</a:t>
            </a:r>
            <a:r>
              <a:rPr lang="en-US" altLang="ja-JP" sz="2400" dirty="0" smtClean="0">
                <a:solidFill>
                  <a:srgbClr val="0000FF"/>
                </a:solidFill>
              </a:rPr>
              <a:t> field </a:t>
            </a:r>
            <a:r>
              <a:rPr lang="en-US" altLang="ja-JP" sz="2400" dirty="0" smtClean="0">
                <a:solidFill>
                  <a:schemeClr val="tx1"/>
                </a:solidFill>
              </a:rPr>
              <a:t>=</a:t>
            </a:r>
          </a:p>
          <a:p>
            <a:r>
              <a:rPr lang="en-US" altLang="ja-JP" sz="2400" dirty="0" smtClean="0">
                <a:solidFill>
                  <a:schemeClr val="tx1"/>
                </a:solidFill>
              </a:rPr>
              <a:t>| </a:t>
            </a:r>
            <a:r>
              <a:rPr lang="en-US" altLang="ja-JP" sz="2400" dirty="0" err="1" smtClean="0">
                <a:solidFill>
                  <a:schemeClr val="tx1"/>
                </a:solidFill>
              </a:rPr>
              <a:t>FPre</a:t>
            </a:r>
            <a:r>
              <a:rPr lang="en-US" altLang="ja-JP" sz="2400" dirty="0" smtClean="0">
                <a:solidFill>
                  <a:schemeClr val="tx1"/>
                </a:solidFill>
              </a:rPr>
              <a:t> : 'a -&gt; 'a pre field</a:t>
            </a:r>
          </a:p>
          <a:p>
            <a:r>
              <a:rPr lang="en-US" altLang="ja-JP" sz="2400" dirty="0" smtClean="0">
                <a:solidFill>
                  <a:schemeClr val="tx1"/>
                </a:solidFill>
              </a:rPr>
              <a:t>| </a:t>
            </a:r>
            <a:r>
              <a:rPr lang="en-US" altLang="ja-JP" sz="2400" dirty="0" err="1" smtClean="0">
                <a:solidFill>
                  <a:schemeClr val="tx1"/>
                </a:solidFill>
              </a:rPr>
              <a:t>FAbs</a:t>
            </a:r>
            <a:r>
              <a:rPr lang="en-US" altLang="ja-JP" sz="2400" dirty="0" smtClean="0">
                <a:solidFill>
                  <a:schemeClr val="tx1"/>
                </a:solidFill>
              </a:rPr>
              <a:t> : abs field</a:t>
            </a:r>
          </a:p>
          <a:p>
            <a:endParaRPr lang="ja-JP" altLang="en-US" sz="2400" dirty="0">
              <a:solidFill>
                <a:schemeClr val="tx1"/>
              </a:solidFill>
            </a:endParaRPr>
          </a:p>
        </p:txBody>
      </p:sp>
      <p:sp>
        <p:nvSpPr>
          <p:cNvPr id="13" name="コンテンツ プレースホルダー 2"/>
          <p:cNvSpPr txBox="1">
            <a:spLocks/>
          </p:cNvSpPr>
          <p:nvPr/>
        </p:nvSpPr>
        <p:spPr>
          <a:xfrm>
            <a:off x="447085" y="2756041"/>
            <a:ext cx="8229600" cy="50879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ja-JP" altLang="en-US" sz="2400" dirty="0"/>
              <a:t>型</a:t>
            </a:r>
            <a:r>
              <a:rPr lang="ja-JP" altLang="en-US" sz="2400" dirty="0" smtClean="0"/>
              <a:t>引数</a:t>
            </a:r>
            <a:r>
              <a:rPr lang="en-US" altLang="ja-JP" sz="2400" dirty="0" smtClean="0"/>
              <a:t>'</a:t>
            </a:r>
            <a:r>
              <a:rPr lang="en-US" altLang="ja-JP" sz="2400" dirty="0" err="1" smtClean="0"/>
              <a:t>fld</a:t>
            </a:r>
            <a:r>
              <a:rPr lang="ja-JP" altLang="en-US" sz="2400" dirty="0" smtClean="0"/>
              <a:t>は存在量化されて外から隠されている</a:t>
            </a:r>
            <a:endParaRPr lang="ja-JP" altLang="en-US" sz="2400" dirty="0"/>
          </a:p>
        </p:txBody>
      </p:sp>
      <p:sp>
        <p:nvSpPr>
          <p:cNvPr id="14" name="コンテンツ プレースホルダー 2"/>
          <p:cNvSpPr txBox="1">
            <a:spLocks/>
          </p:cNvSpPr>
          <p:nvPr/>
        </p:nvSpPr>
        <p:spPr>
          <a:xfrm>
            <a:off x="312217" y="3906812"/>
            <a:ext cx="8229600" cy="50879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en-US" altLang="ja-JP" sz="2400" dirty="0" smtClean="0"/>
              <a:t>'</a:t>
            </a:r>
            <a:r>
              <a:rPr lang="en-US" altLang="ja-JP" sz="2400" dirty="0" err="1" smtClean="0"/>
              <a:t>fld</a:t>
            </a:r>
            <a:r>
              <a:rPr lang="en-US" altLang="ja-JP" sz="2400" dirty="0" smtClean="0"/>
              <a:t> field</a:t>
            </a:r>
            <a:r>
              <a:rPr lang="ja-JP" altLang="en-US" sz="2400" dirty="0" smtClean="0"/>
              <a:t>は</a:t>
            </a:r>
            <a:r>
              <a:rPr lang="en-US" altLang="ja-JP" sz="2400" dirty="0" smtClean="0"/>
              <a:t>'</a:t>
            </a:r>
            <a:r>
              <a:rPr lang="en-US" altLang="ja-JP" sz="2400" dirty="0" err="1" smtClean="0"/>
              <a:t>fld</a:t>
            </a:r>
            <a:r>
              <a:rPr lang="ja-JP" altLang="en-US" sz="2400" dirty="0" smtClean="0"/>
              <a:t>が</a:t>
            </a:r>
            <a:r>
              <a:rPr lang="en-US" altLang="ja-JP" sz="2400" dirty="0" smtClean="0"/>
              <a:t>pre</a:t>
            </a:r>
            <a:r>
              <a:rPr lang="ja-JP" altLang="en-US" sz="2400" dirty="0" smtClean="0"/>
              <a:t>の時のみ値を持つ型</a:t>
            </a:r>
            <a:r>
              <a:rPr lang="en-US" altLang="ja-JP" sz="2400" dirty="0" smtClean="0"/>
              <a:t>(GADTs)</a:t>
            </a:r>
            <a:endParaRPr lang="ja-JP" altLang="en-US" sz="2400" dirty="0"/>
          </a:p>
        </p:txBody>
      </p:sp>
    </p:spTree>
    <p:custDataLst>
      <p:tags r:id="rId1"/>
    </p:custDataLst>
    <p:extLst>
      <p:ext uri="{BB962C8B-B14F-4D97-AF65-F5344CB8AC3E}">
        <p14:creationId xmlns:p14="http://schemas.microsoft.com/office/powerpoint/2010/main" val="514400354"/>
      </p:ext>
    </p:extLst>
  </p:cSld>
  <p:clrMapOvr>
    <a:masterClrMapping/>
  </p:clrMapOvr>
  <mc:AlternateContent xmlns:mc="http://schemas.openxmlformats.org/markup-compatibility/2006" xmlns:p14="http://schemas.microsoft.com/office/powerpoint/2010/main">
    <mc:Choice Requires="p14">
      <p:transition spd="slow" p14:dur="2000" advTm="109710"/>
    </mc:Choice>
    <mc:Fallback xmlns="">
      <p:transition spd="slow" advTm="10971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フィールド型</a:t>
            </a:r>
            <a:endParaRPr kumimoji="1" lang="ja-JP" altLang="en-US" dirty="0"/>
          </a:p>
        </p:txBody>
      </p:sp>
      <p:sp>
        <p:nvSpPr>
          <p:cNvPr id="3" name="コンテンツ プレースホルダー 2"/>
          <p:cNvSpPr>
            <a:spLocks noGrp="1"/>
          </p:cNvSpPr>
          <p:nvPr>
            <p:ph idx="1"/>
          </p:nvPr>
        </p:nvSpPr>
        <p:spPr>
          <a:xfrm>
            <a:off x="319302" y="2760753"/>
            <a:ext cx="8229600" cy="508793"/>
          </a:xfrm>
        </p:spPr>
        <p:txBody>
          <a:bodyPr>
            <a:normAutofit/>
          </a:bodyPr>
          <a:lstStyle/>
          <a:p>
            <a:r>
              <a:rPr lang="ja-JP" altLang="en-US" sz="2400" dirty="0" smtClean="0">
                <a:solidFill>
                  <a:srgbClr val="FF0000"/>
                </a:solidFill>
              </a:rPr>
              <a:t>∃</a:t>
            </a:r>
            <a:r>
              <a:rPr lang="en-US" altLang="ja-JP" sz="2400" dirty="0" smtClean="0">
                <a:solidFill>
                  <a:srgbClr val="FF0000"/>
                </a:solidFill>
              </a:rPr>
              <a:t>x:(i</a:t>
            </a:r>
            <a:r>
              <a:rPr lang="en-US" altLang="ja-JP" sz="2400" dirty="0">
                <a:solidFill>
                  <a:srgbClr val="FF0000"/>
                </a:solidFill>
              </a:rPr>
              <a:t>, l, h, </a:t>
            </a:r>
            <a:r>
              <a:rPr lang="en-US" altLang="ja-JP" sz="2400" dirty="0" err="1" smtClean="0">
                <a:solidFill>
                  <a:srgbClr val="FF0000"/>
                </a:solidFill>
              </a:rPr>
              <a:t>fld</a:t>
            </a:r>
            <a:r>
              <a:rPr lang="en-US" altLang="ja-JP" sz="2400" dirty="0" smtClean="0">
                <a:solidFill>
                  <a:srgbClr val="FF0000"/>
                </a:solidFill>
              </a:rPr>
              <a:t>)</a:t>
            </a:r>
            <a:r>
              <a:rPr lang="en-US" altLang="ja-JP" sz="2400" dirty="0" err="1" smtClean="0">
                <a:solidFill>
                  <a:srgbClr val="FF0000"/>
                </a:solidFill>
              </a:rPr>
              <a:t>rel_size</a:t>
            </a:r>
            <a:r>
              <a:rPr lang="en-US" altLang="ja-JP" sz="2400" dirty="0" smtClean="0"/>
              <a:t> </a:t>
            </a:r>
            <a:r>
              <a:rPr lang="ja-JP" altLang="en-US" sz="2400" dirty="0"/>
              <a:t>⇔ </a:t>
            </a:r>
            <a:r>
              <a:rPr lang="en-US" altLang="ja-JP" sz="2400" dirty="0"/>
              <a:t>size(</a:t>
            </a:r>
            <a:r>
              <a:rPr lang="en-US" altLang="ja-JP" sz="2400" dirty="0" err="1"/>
              <a:t>i,l,h</a:t>
            </a:r>
            <a:r>
              <a:rPr lang="en-US" altLang="ja-JP" sz="2400" dirty="0" smtClean="0"/>
              <a:t>)=</a:t>
            </a:r>
            <a:r>
              <a:rPr lang="en-US" altLang="ja-JP" sz="2400" dirty="0" err="1" smtClean="0"/>
              <a:t>fld</a:t>
            </a:r>
            <a:endParaRPr lang="ja-JP" altLang="en-US" sz="2400" dirty="0"/>
          </a:p>
        </p:txBody>
      </p:sp>
      <p:sp>
        <p:nvSpPr>
          <p:cNvPr id="4" name="スライド番号プレースホルダー 3"/>
          <p:cNvSpPr>
            <a:spLocks noGrp="1"/>
          </p:cNvSpPr>
          <p:nvPr>
            <p:ph type="sldNum" sz="quarter" idx="12"/>
          </p:nvPr>
        </p:nvSpPr>
        <p:spPr>
          <a:xfrm>
            <a:off x="6464188" y="4843146"/>
            <a:ext cx="2133600" cy="365125"/>
          </a:xfrm>
        </p:spPr>
        <p:txBody>
          <a:bodyPr/>
          <a:lstStyle/>
          <a:p>
            <a:fld id="{7E67F5E3-2066-D74B-9504-DE5633D0CE33}" type="slidenum">
              <a:rPr kumimoji="1" lang="ja-JP" altLang="en-US" smtClean="0"/>
              <a:t>23</a:t>
            </a:fld>
            <a:endParaRPr kumimoji="1" lang="ja-JP" altLang="en-US"/>
          </a:p>
        </p:txBody>
      </p:sp>
      <p:sp>
        <p:nvSpPr>
          <p:cNvPr id="5" name="正方形/長方形 4"/>
          <p:cNvSpPr/>
          <p:nvPr/>
        </p:nvSpPr>
        <p:spPr>
          <a:xfrm>
            <a:off x="319302" y="1611597"/>
            <a:ext cx="8435947" cy="86433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t"/>
          <a:lstStyle/>
          <a:p>
            <a:r>
              <a:rPr lang="en-US" altLang="ja-JP" sz="2400" dirty="0" smtClean="0">
                <a:solidFill>
                  <a:schemeClr val="tx1"/>
                </a:solidFill>
              </a:rPr>
              <a:t>type ('</a:t>
            </a:r>
            <a:r>
              <a:rPr lang="en-US" altLang="ja-JP" sz="2400" dirty="0" err="1" smtClean="0">
                <a:solidFill>
                  <a:schemeClr val="tx1"/>
                </a:solidFill>
              </a:rPr>
              <a:t>i</a:t>
            </a:r>
            <a:r>
              <a:rPr lang="en-US" altLang="ja-JP" sz="2400" dirty="0" smtClean="0">
                <a:solidFill>
                  <a:schemeClr val="tx1"/>
                </a:solidFill>
              </a:rPr>
              <a:t>, </a:t>
            </a:r>
            <a:r>
              <a:rPr lang="en-US" altLang="ja-JP" sz="2400" dirty="0" smtClean="0">
                <a:solidFill>
                  <a:schemeClr val="tx1"/>
                </a:solidFill>
              </a:rPr>
              <a:t>'l</a:t>
            </a:r>
            <a:r>
              <a:rPr lang="en-US" altLang="ja-JP" sz="2400" dirty="0" smtClean="0">
                <a:solidFill>
                  <a:schemeClr val="tx1"/>
                </a:solidFill>
              </a:rPr>
              <a:t>, </a:t>
            </a:r>
            <a:r>
              <a:rPr lang="en-US" altLang="ja-JP" sz="2400" dirty="0" smtClean="0">
                <a:solidFill>
                  <a:schemeClr val="tx1"/>
                </a:solidFill>
              </a:rPr>
              <a:t>'h</a:t>
            </a:r>
            <a:r>
              <a:rPr lang="en-US" altLang="ja-JP" sz="2400" dirty="0" smtClean="0">
                <a:solidFill>
                  <a:schemeClr val="tx1"/>
                </a:solidFill>
              </a:rPr>
              <a:t>) size = </a:t>
            </a:r>
          </a:p>
          <a:p>
            <a:r>
              <a:rPr lang="en-US" altLang="ja-JP" sz="2400" dirty="0" smtClean="0">
                <a:solidFill>
                  <a:schemeClr val="tx1"/>
                </a:solidFill>
              </a:rPr>
              <a:t>| Size : </a:t>
            </a:r>
            <a:r>
              <a:rPr lang="en-US" altLang="ja-JP" sz="2400" dirty="0" smtClean="0">
                <a:solidFill>
                  <a:srgbClr val="0000FF"/>
                </a:solidFill>
              </a:rPr>
              <a:t>'</a:t>
            </a:r>
            <a:r>
              <a:rPr lang="en-US" altLang="ja-JP" sz="2400" dirty="0" err="1" smtClean="0">
                <a:solidFill>
                  <a:srgbClr val="0000FF"/>
                </a:solidFill>
              </a:rPr>
              <a:t>fld</a:t>
            </a:r>
            <a:r>
              <a:rPr lang="en-US" altLang="ja-JP" sz="2400" dirty="0" smtClean="0">
                <a:solidFill>
                  <a:srgbClr val="0000FF"/>
                </a:solidFill>
              </a:rPr>
              <a:t> </a:t>
            </a:r>
            <a:r>
              <a:rPr lang="en-US" altLang="ja-JP" sz="2400" dirty="0">
                <a:solidFill>
                  <a:srgbClr val="0000FF"/>
                </a:solidFill>
              </a:rPr>
              <a:t>field</a:t>
            </a:r>
            <a:r>
              <a:rPr lang="en-US" altLang="ja-JP" sz="2400" dirty="0">
                <a:solidFill>
                  <a:schemeClr val="tx1"/>
                </a:solidFill>
              </a:rPr>
              <a:t> </a:t>
            </a:r>
            <a:r>
              <a:rPr lang="en-US" altLang="ja-JP" sz="2400" dirty="0" smtClean="0">
                <a:solidFill>
                  <a:schemeClr val="tx1"/>
                </a:solidFill>
              </a:rPr>
              <a:t>* </a:t>
            </a:r>
            <a:r>
              <a:rPr lang="en-US" altLang="ja-JP" sz="2400" dirty="0" smtClean="0">
                <a:solidFill>
                  <a:srgbClr val="FF0000"/>
                </a:solidFill>
              </a:rPr>
              <a:t>('</a:t>
            </a:r>
            <a:r>
              <a:rPr lang="en-US" altLang="ja-JP" sz="2400" dirty="0" err="1" smtClean="0">
                <a:solidFill>
                  <a:srgbClr val="FF0000"/>
                </a:solidFill>
              </a:rPr>
              <a:t>i</a:t>
            </a:r>
            <a:r>
              <a:rPr lang="en-US" altLang="ja-JP" sz="2400" dirty="0" smtClean="0">
                <a:solidFill>
                  <a:srgbClr val="FF0000"/>
                </a:solidFill>
              </a:rPr>
              <a:t>, </a:t>
            </a:r>
            <a:r>
              <a:rPr lang="en-US" altLang="ja-JP" sz="2400" dirty="0" smtClean="0">
                <a:solidFill>
                  <a:srgbClr val="FF0000"/>
                </a:solidFill>
              </a:rPr>
              <a:t>'l</a:t>
            </a:r>
            <a:r>
              <a:rPr lang="en-US" altLang="ja-JP" sz="2400" dirty="0" smtClean="0">
                <a:solidFill>
                  <a:srgbClr val="FF0000"/>
                </a:solidFill>
              </a:rPr>
              <a:t>, </a:t>
            </a:r>
            <a:r>
              <a:rPr lang="en-US" altLang="ja-JP" sz="2400" dirty="0" smtClean="0">
                <a:solidFill>
                  <a:srgbClr val="FF0000"/>
                </a:solidFill>
              </a:rPr>
              <a:t>'h</a:t>
            </a:r>
            <a:r>
              <a:rPr lang="en-US" altLang="ja-JP" sz="2400" dirty="0" smtClean="0">
                <a:solidFill>
                  <a:srgbClr val="FF0000"/>
                </a:solidFill>
              </a:rPr>
              <a:t>, </a:t>
            </a:r>
            <a:r>
              <a:rPr lang="en-US" altLang="ja-JP" sz="2400" dirty="0">
                <a:solidFill>
                  <a:srgbClr val="FF0000"/>
                </a:solidFill>
              </a:rPr>
              <a:t>'</a:t>
            </a:r>
            <a:r>
              <a:rPr lang="en-US" altLang="ja-JP" sz="2400" dirty="0" err="1" smtClean="0">
                <a:solidFill>
                  <a:srgbClr val="FF0000"/>
                </a:solidFill>
              </a:rPr>
              <a:t>fld</a:t>
            </a:r>
            <a:r>
              <a:rPr lang="en-US" altLang="ja-JP" sz="2400" dirty="0" smtClean="0">
                <a:solidFill>
                  <a:srgbClr val="FF0000"/>
                </a:solidFill>
              </a:rPr>
              <a:t>) </a:t>
            </a:r>
            <a:r>
              <a:rPr lang="en-US" altLang="ja-JP" sz="2400" dirty="0" err="1" smtClean="0">
                <a:solidFill>
                  <a:srgbClr val="FF0000"/>
                </a:solidFill>
              </a:rPr>
              <a:t>rel_size</a:t>
            </a:r>
            <a:endParaRPr lang="ja-JP" altLang="en-US" sz="2400" dirty="0">
              <a:solidFill>
                <a:srgbClr val="FF0000"/>
              </a:solidFill>
            </a:endParaRPr>
          </a:p>
        </p:txBody>
      </p:sp>
      <p:sp>
        <p:nvSpPr>
          <p:cNvPr id="17" name="正方形/長方形 16"/>
          <p:cNvSpPr/>
          <p:nvPr/>
        </p:nvSpPr>
        <p:spPr>
          <a:xfrm>
            <a:off x="138409" y="3573852"/>
            <a:ext cx="8867181" cy="2584187"/>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ja-JP" sz="2400" dirty="0" smtClean="0">
                <a:solidFill>
                  <a:schemeClr val="tx1"/>
                </a:solidFill>
              </a:rPr>
              <a:t>type </a:t>
            </a:r>
            <a:r>
              <a:rPr lang="en-US" altLang="ja-JP" sz="2400" dirty="0" smtClean="0">
                <a:solidFill>
                  <a:srgbClr val="FF0000"/>
                </a:solidFill>
              </a:rPr>
              <a:t>('</a:t>
            </a:r>
            <a:r>
              <a:rPr lang="en-US" altLang="ja-JP" sz="2400" dirty="0" err="1" smtClean="0">
                <a:solidFill>
                  <a:srgbClr val="FF0000"/>
                </a:solidFill>
              </a:rPr>
              <a:t>i</a:t>
            </a:r>
            <a:r>
              <a:rPr lang="en-US" altLang="ja-JP" sz="2400" dirty="0" smtClean="0">
                <a:solidFill>
                  <a:srgbClr val="FF0000"/>
                </a:solidFill>
              </a:rPr>
              <a:t>, 'l, 'h, '</a:t>
            </a:r>
            <a:r>
              <a:rPr lang="en-US" altLang="ja-JP" sz="2400" dirty="0" err="1" smtClean="0">
                <a:solidFill>
                  <a:srgbClr val="FF0000"/>
                </a:solidFill>
              </a:rPr>
              <a:t>fld</a:t>
            </a:r>
            <a:r>
              <a:rPr lang="en-US" altLang="ja-JP" sz="2400" dirty="0" smtClean="0">
                <a:solidFill>
                  <a:srgbClr val="FF0000"/>
                </a:solidFill>
              </a:rPr>
              <a:t>) </a:t>
            </a:r>
            <a:r>
              <a:rPr lang="en-US" altLang="ja-JP" sz="2400" dirty="0" err="1" smtClean="0">
                <a:solidFill>
                  <a:srgbClr val="FF0000"/>
                </a:solidFill>
              </a:rPr>
              <a:t>rel_size</a:t>
            </a:r>
            <a:r>
              <a:rPr lang="en-US" altLang="ja-JP" sz="2400" dirty="0" smtClean="0">
                <a:solidFill>
                  <a:srgbClr val="FF0000"/>
                </a:solidFill>
              </a:rPr>
              <a:t> </a:t>
            </a:r>
            <a:r>
              <a:rPr lang="en-US" altLang="ja-JP" sz="2400" dirty="0" smtClean="0">
                <a:solidFill>
                  <a:schemeClr val="tx1"/>
                </a:solidFill>
              </a:rPr>
              <a:t>=</a:t>
            </a:r>
          </a:p>
          <a:p>
            <a:r>
              <a:rPr lang="en-US" altLang="ja-JP" sz="2400" dirty="0" smtClean="0">
                <a:solidFill>
                  <a:schemeClr val="tx1"/>
                </a:solidFill>
              </a:rPr>
              <a:t>| Rel_size_0 : (off, off, off, abs)        </a:t>
            </a:r>
            <a:r>
              <a:rPr lang="en-US" altLang="ja-JP" sz="2400" dirty="0" err="1" smtClean="0">
                <a:solidFill>
                  <a:schemeClr val="tx1"/>
                </a:solidFill>
              </a:rPr>
              <a:t>rel_size</a:t>
            </a:r>
            <a:endParaRPr lang="en-US" altLang="ja-JP" sz="2400" dirty="0" smtClean="0">
              <a:solidFill>
                <a:schemeClr val="tx1"/>
              </a:solidFill>
            </a:endParaRPr>
          </a:p>
          <a:p>
            <a:r>
              <a:rPr lang="en-US" altLang="ja-JP" sz="2400" dirty="0" smtClean="0">
                <a:solidFill>
                  <a:schemeClr val="tx1"/>
                </a:solidFill>
              </a:rPr>
              <a:t>| Rel_size_1 : (off, off, on, </a:t>
            </a:r>
            <a:r>
              <a:rPr lang="ja-JP" altLang="en-US" sz="2400" dirty="0" smtClean="0">
                <a:solidFill>
                  <a:schemeClr val="tx1"/>
                </a:solidFill>
              </a:rPr>
              <a:t> </a:t>
            </a:r>
            <a:r>
              <a:rPr lang="en-US" altLang="ja-JP" sz="2400" dirty="0" smtClean="0">
                <a:solidFill>
                  <a:schemeClr val="tx1"/>
                </a:solidFill>
              </a:rPr>
              <a:t>abs)        </a:t>
            </a:r>
            <a:r>
              <a:rPr lang="en-US" altLang="ja-JP" sz="2400" dirty="0" err="1" smtClean="0">
                <a:solidFill>
                  <a:schemeClr val="tx1"/>
                </a:solidFill>
              </a:rPr>
              <a:t>rel_size</a:t>
            </a:r>
            <a:endParaRPr lang="en-US" altLang="ja-JP" sz="2400" dirty="0" smtClean="0">
              <a:solidFill>
                <a:schemeClr val="tx1"/>
              </a:solidFill>
            </a:endParaRPr>
          </a:p>
          <a:p>
            <a:r>
              <a:rPr lang="en-US" altLang="ja-JP" sz="2400" dirty="0" smtClean="0">
                <a:solidFill>
                  <a:schemeClr val="tx1"/>
                </a:solidFill>
              </a:rPr>
              <a:t>| Rel_size_2 : (off, on, </a:t>
            </a:r>
            <a:r>
              <a:rPr lang="ja-JP" altLang="en-US" sz="2400" dirty="0" smtClean="0">
                <a:solidFill>
                  <a:schemeClr val="tx1"/>
                </a:solidFill>
              </a:rPr>
              <a:t> </a:t>
            </a:r>
            <a:r>
              <a:rPr lang="en-US" altLang="ja-JP" sz="2400" dirty="0" smtClean="0">
                <a:solidFill>
                  <a:schemeClr val="tx1"/>
                </a:solidFill>
              </a:rPr>
              <a:t>off, </a:t>
            </a:r>
            <a:r>
              <a:rPr lang="en-US" altLang="ja-JP" sz="2400" dirty="0" err="1" smtClean="0">
                <a:solidFill>
                  <a:schemeClr val="tx1"/>
                </a:solidFill>
              </a:rPr>
              <a:t>int</a:t>
            </a:r>
            <a:r>
              <a:rPr lang="en-US" altLang="ja-JP" sz="2400" dirty="0" smtClean="0">
                <a:solidFill>
                  <a:schemeClr val="tx1"/>
                </a:solidFill>
              </a:rPr>
              <a:t> pre)    </a:t>
            </a:r>
            <a:r>
              <a:rPr lang="en-US" altLang="ja-JP" sz="2400" dirty="0" err="1" smtClean="0">
                <a:solidFill>
                  <a:schemeClr val="tx1"/>
                </a:solidFill>
              </a:rPr>
              <a:t>rel_size</a:t>
            </a:r>
            <a:endParaRPr lang="en-US" altLang="ja-JP" sz="2400" dirty="0" smtClean="0">
              <a:solidFill>
                <a:schemeClr val="tx1"/>
              </a:solidFill>
            </a:endParaRPr>
          </a:p>
          <a:p>
            <a:r>
              <a:rPr lang="en-US" altLang="ja-JP" sz="2400" dirty="0" smtClean="0">
                <a:solidFill>
                  <a:schemeClr val="tx1"/>
                </a:solidFill>
              </a:rPr>
              <a:t>| Rel_size_3 : (off, on,  on,  string pre) </a:t>
            </a:r>
            <a:r>
              <a:rPr lang="en-US" altLang="ja-JP" sz="2400" dirty="0" err="1" smtClean="0">
                <a:solidFill>
                  <a:schemeClr val="tx1"/>
                </a:solidFill>
              </a:rPr>
              <a:t>rel_size</a:t>
            </a:r>
            <a:endParaRPr lang="en-US" altLang="ja-JP" sz="2400" dirty="0" smtClean="0">
              <a:solidFill>
                <a:schemeClr val="tx1"/>
              </a:solidFill>
            </a:endParaRPr>
          </a:p>
          <a:p>
            <a:r>
              <a:rPr lang="en-US" altLang="ja-JP" sz="2400" dirty="0" smtClean="0">
                <a:solidFill>
                  <a:schemeClr val="tx1"/>
                </a:solidFill>
              </a:rPr>
              <a:t>(* other 4 combinations of options *)</a:t>
            </a:r>
            <a:endParaRPr lang="ja-JP" altLang="en-US" sz="2400" dirty="0">
              <a:solidFill>
                <a:schemeClr val="tx1"/>
              </a:solidFill>
            </a:endParaRPr>
          </a:p>
        </p:txBody>
      </p:sp>
    </p:spTree>
    <p:custDataLst>
      <p:tags r:id="rId1"/>
    </p:custDataLst>
    <p:extLst>
      <p:ext uri="{BB962C8B-B14F-4D97-AF65-F5344CB8AC3E}">
        <p14:creationId xmlns:p14="http://schemas.microsoft.com/office/powerpoint/2010/main" val="4055952028"/>
      </p:ext>
    </p:extLst>
  </p:cSld>
  <p:clrMapOvr>
    <a:masterClrMapping/>
  </p:clrMapOvr>
  <mc:AlternateContent xmlns:mc="http://schemas.openxmlformats.org/markup-compatibility/2006">
    <mc:Choice xmlns:p14="http://schemas.microsoft.com/office/powerpoint/2010/main" Requires="p14">
      <p:transition spd="slow" p14:dur="2000" advTm="109710"/>
    </mc:Choice>
    <mc:Fallback>
      <p:transition spd="slow" advTm="10971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フィールド型</a:t>
            </a:r>
            <a:endParaRPr kumimoji="1" lang="ja-JP" altLang="en-US" dirty="0"/>
          </a:p>
        </p:txBody>
      </p:sp>
      <p:sp>
        <p:nvSpPr>
          <p:cNvPr id="3" name="コンテンツ プレースホルダー 2"/>
          <p:cNvSpPr>
            <a:spLocks noGrp="1"/>
          </p:cNvSpPr>
          <p:nvPr>
            <p:ph idx="1"/>
          </p:nvPr>
        </p:nvSpPr>
        <p:spPr>
          <a:xfrm>
            <a:off x="319302" y="2760752"/>
            <a:ext cx="8229600" cy="1827431"/>
          </a:xfrm>
        </p:spPr>
        <p:txBody>
          <a:bodyPr>
            <a:normAutofit/>
          </a:bodyPr>
          <a:lstStyle/>
          <a:p>
            <a:r>
              <a:rPr lang="en-US" altLang="ja-JP" sz="2400" dirty="0" smtClean="0"/>
              <a:t>x0 : (off, off, off) size </a:t>
            </a:r>
            <a:r>
              <a:rPr lang="ja-JP" altLang="en-US" sz="2400" dirty="0" smtClean="0"/>
              <a:t>⇒</a:t>
            </a:r>
            <a:r>
              <a:rPr lang="en-US" altLang="ja-JP" sz="2400" dirty="0" smtClean="0"/>
              <a:t/>
            </a:r>
            <a:br>
              <a:rPr lang="en-US" altLang="ja-JP" sz="2400" dirty="0" smtClean="0"/>
            </a:br>
            <a:r>
              <a:rPr lang="en-US" altLang="ja-JP" sz="2400" dirty="0" smtClean="0"/>
              <a:t>x0 = (</a:t>
            </a:r>
            <a:r>
              <a:rPr lang="en-US" altLang="ja-JP" sz="2400" dirty="0" err="1" smtClean="0">
                <a:solidFill>
                  <a:srgbClr val="0000FF"/>
                </a:solidFill>
              </a:rPr>
              <a:t>FAbs</a:t>
            </a:r>
            <a:r>
              <a:rPr lang="en-US" altLang="ja-JP" sz="2400" dirty="0" smtClean="0"/>
              <a:t>            * </a:t>
            </a:r>
            <a:r>
              <a:rPr lang="en-US" altLang="ja-JP" sz="2400" dirty="0" smtClean="0">
                <a:solidFill>
                  <a:srgbClr val="FF0000"/>
                </a:solidFill>
              </a:rPr>
              <a:t>Rel_size0</a:t>
            </a:r>
            <a:r>
              <a:rPr lang="en-US" altLang="ja-JP" sz="2400" dirty="0" smtClean="0"/>
              <a:t>)</a:t>
            </a:r>
          </a:p>
          <a:p>
            <a:r>
              <a:rPr lang="en-US" altLang="ja-JP" sz="2400" dirty="0" smtClean="0"/>
              <a:t>x1 : (off, on,  off) size </a:t>
            </a:r>
            <a:r>
              <a:rPr lang="ja-JP" altLang="en-US" sz="2400" dirty="0" smtClean="0"/>
              <a:t>⇒</a:t>
            </a:r>
            <a:r>
              <a:rPr lang="en-US" altLang="ja-JP" sz="2400" dirty="0" smtClean="0"/>
              <a:t/>
            </a:r>
            <a:br>
              <a:rPr lang="en-US" altLang="ja-JP" sz="2400" dirty="0" smtClean="0"/>
            </a:br>
            <a:r>
              <a:rPr lang="en-US" altLang="ja-JP" sz="2400" dirty="0" smtClean="0"/>
              <a:t>x1 = (</a:t>
            </a:r>
            <a:r>
              <a:rPr lang="en-US" altLang="ja-JP" sz="2400" dirty="0" err="1" smtClean="0">
                <a:solidFill>
                  <a:srgbClr val="0000FF"/>
                </a:solidFill>
              </a:rPr>
              <a:t>FPre</a:t>
            </a:r>
            <a:r>
              <a:rPr lang="en-US" altLang="ja-JP" sz="2400" dirty="0" smtClean="0">
                <a:solidFill>
                  <a:srgbClr val="0000FF"/>
                </a:solidFill>
              </a:rPr>
              <a:t> (</a:t>
            </a:r>
            <a:r>
              <a:rPr lang="en-US" altLang="ja-JP" sz="2400" dirty="0" err="1" smtClean="0">
                <a:solidFill>
                  <a:srgbClr val="0000FF"/>
                </a:solidFill>
              </a:rPr>
              <a:t>int</a:t>
            </a:r>
            <a:r>
              <a:rPr lang="ja-JP" altLang="en-US" sz="2400" dirty="0" smtClean="0">
                <a:solidFill>
                  <a:srgbClr val="0000FF"/>
                </a:solidFill>
              </a:rPr>
              <a:t>型の値</a:t>
            </a:r>
            <a:r>
              <a:rPr lang="en-US" altLang="ja-JP" sz="2400" dirty="0" smtClean="0">
                <a:solidFill>
                  <a:srgbClr val="0000FF"/>
                </a:solidFill>
              </a:rPr>
              <a:t>) </a:t>
            </a:r>
            <a:r>
              <a:rPr lang="en-US" altLang="ja-JP" sz="2400" dirty="0" smtClean="0"/>
              <a:t>* </a:t>
            </a:r>
            <a:r>
              <a:rPr lang="en-US" altLang="ja-JP" sz="2400" dirty="0" smtClean="0">
                <a:solidFill>
                  <a:srgbClr val="FF0000"/>
                </a:solidFill>
              </a:rPr>
              <a:t>Rel_size2</a:t>
            </a:r>
          </a:p>
        </p:txBody>
      </p:sp>
      <p:sp>
        <p:nvSpPr>
          <p:cNvPr id="4" name="スライド番号プレースホルダー 3"/>
          <p:cNvSpPr>
            <a:spLocks noGrp="1"/>
          </p:cNvSpPr>
          <p:nvPr>
            <p:ph type="sldNum" sz="quarter" idx="12"/>
          </p:nvPr>
        </p:nvSpPr>
        <p:spPr>
          <a:xfrm>
            <a:off x="6621649" y="6177778"/>
            <a:ext cx="2133600" cy="365125"/>
          </a:xfrm>
        </p:spPr>
        <p:txBody>
          <a:bodyPr/>
          <a:lstStyle/>
          <a:p>
            <a:fld id="{7E67F5E3-2066-D74B-9504-DE5633D0CE33}" type="slidenum">
              <a:rPr kumimoji="1" lang="ja-JP" altLang="en-US" smtClean="0"/>
              <a:t>24</a:t>
            </a:fld>
            <a:endParaRPr kumimoji="1" lang="ja-JP" altLang="en-US"/>
          </a:p>
        </p:txBody>
      </p:sp>
      <p:sp>
        <p:nvSpPr>
          <p:cNvPr id="5" name="正方形/長方形 4"/>
          <p:cNvSpPr/>
          <p:nvPr/>
        </p:nvSpPr>
        <p:spPr>
          <a:xfrm>
            <a:off x="319302" y="1611597"/>
            <a:ext cx="8435947" cy="864339"/>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t"/>
          <a:lstStyle/>
          <a:p>
            <a:r>
              <a:rPr lang="en-US" altLang="ja-JP" sz="2400" dirty="0" smtClean="0">
                <a:solidFill>
                  <a:schemeClr val="tx1"/>
                </a:solidFill>
              </a:rPr>
              <a:t>type ('</a:t>
            </a:r>
            <a:r>
              <a:rPr lang="en-US" altLang="ja-JP" sz="2400" dirty="0" err="1" smtClean="0">
                <a:solidFill>
                  <a:schemeClr val="tx1"/>
                </a:solidFill>
              </a:rPr>
              <a:t>i</a:t>
            </a:r>
            <a:r>
              <a:rPr lang="en-US" altLang="ja-JP" sz="2400" dirty="0" smtClean="0">
                <a:solidFill>
                  <a:schemeClr val="tx1"/>
                </a:solidFill>
              </a:rPr>
              <a:t>, </a:t>
            </a:r>
            <a:r>
              <a:rPr lang="en-US" altLang="ja-JP" sz="2400" dirty="0" smtClean="0">
                <a:solidFill>
                  <a:schemeClr val="tx1"/>
                </a:solidFill>
              </a:rPr>
              <a:t>'l</a:t>
            </a:r>
            <a:r>
              <a:rPr lang="en-US" altLang="ja-JP" sz="2400" dirty="0" smtClean="0">
                <a:solidFill>
                  <a:schemeClr val="tx1"/>
                </a:solidFill>
              </a:rPr>
              <a:t>, </a:t>
            </a:r>
            <a:r>
              <a:rPr lang="en-US" altLang="ja-JP" sz="2400" dirty="0" smtClean="0">
                <a:solidFill>
                  <a:schemeClr val="tx1"/>
                </a:solidFill>
              </a:rPr>
              <a:t>'h</a:t>
            </a:r>
            <a:r>
              <a:rPr lang="en-US" altLang="ja-JP" sz="2400" dirty="0" smtClean="0">
                <a:solidFill>
                  <a:schemeClr val="tx1"/>
                </a:solidFill>
              </a:rPr>
              <a:t>) size = </a:t>
            </a:r>
          </a:p>
          <a:p>
            <a:r>
              <a:rPr lang="en-US" altLang="ja-JP" sz="2400" dirty="0" smtClean="0">
                <a:solidFill>
                  <a:schemeClr val="tx1"/>
                </a:solidFill>
              </a:rPr>
              <a:t>| Size : </a:t>
            </a:r>
            <a:r>
              <a:rPr lang="en-US" altLang="ja-JP" sz="2400" dirty="0" smtClean="0">
                <a:solidFill>
                  <a:srgbClr val="0000FF"/>
                </a:solidFill>
              </a:rPr>
              <a:t>'</a:t>
            </a:r>
            <a:r>
              <a:rPr lang="en-US" altLang="ja-JP" sz="2400" dirty="0" err="1" smtClean="0">
                <a:solidFill>
                  <a:srgbClr val="0000FF"/>
                </a:solidFill>
              </a:rPr>
              <a:t>fld</a:t>
            </a:r>
            <a:r>
              <a:rPr lang="en-US" altLang="ja-JP" sz="2400" dirty="0" smtClean="0">
                <a:solidFill>
                  <a:srgbClr val="0000FF"/>
                </a:solidFill>
              </a:rPr>
              <a:t> </a:t>
            </a:r>
            <a:r>
              <a:rPr lang="en-US" altLang="ja-JP" sz="2400" dirty="0">
                <a:solidFill>
                  <a:srgbClr val="0000FF"/>
                </a:solidFill>
              </a:rPr>
              <a:t>field</a:t>
            </a:r>
            <a:r>
              <a:rPr lang="en-US" altLang="ja-JP" sz="2400" dirty="0">
                <a:solidFill>
                  <a:schemeClr val="tx1"/>
                </a:solidFill>
              </a:rPr>
              <a:t> </a:t>
            </a:r>
            <a:r>
              <a:rPr lang="en-US" altLang="ja-JP" sz="2400" dirty="0" smtClean="0">
                <a:solidFill>
                  <a:schemeClr val="tx1"/>
                </a:solidFill>
              </a:rPr>
              <a:t>* </a:t>
            </a:r>
            <a:r>
              <a:rPr lang="en-US" altLang="ja-JP" sz="2400" dirty="0" smtClean="0">
                <a:solidFill>
                  <a:srgbClr val="FF0000"/>
                </a:solidFill>
              </a:rPr>
              <a:t>('</a:t>
            </a:r>
            <a:r>
              <a:rPr lang="en-US" altLang="ja-JP" sz="2400" dirty="0" err="1" smtClean="0">
                <a:solidFill>
                  <a:srgbClr val="FF0000"/>
                </a:solidFill>
              </a:rPr>
              <a:t>i</a:t>
            </a:r>
            <a:r>
              <a:rPr lang="en-US" altLang="ja-JP" sz="2400" dirty="0" smtClean="0">
                <a:solidFill>
                  <a:srgbClr val="FF0000"/>
                </a:solidFill>
              </a:rPr>
              <a:t>, </a:t>
            </a:r>
            <a:r>
              <a:rPr lang="en-US" altLang="ja-JP" sz="2400" dirty="0" smtClean="0">
                <a:solidFill>
                  <a:srgbClr val="FF0000"/>
                </a:solidFill>
              </a:rPr>
              <a:t>'l</a:t>
            </a:r>
            <a:r>
              <a:rPr lang="en-US" altLang="ja-JP" sz="2400" dirty="0" smtClean="0">
                <a:solidFill>
                  <a:srgbClr val="FF0000"/>
                </a:solidFill>
              </a:rPr>
              <a:t>, </a:t>
            </a:r>
            <a:r>
              <a:rPr lang="en-US" altLang="ja-JP" sz="2400" dirty="0" smtClean="0">
                <a:solidFill>
                  <a:srgbClr val="FF0000"/>
                </a:solidFill>
              </a:rPr>
              <a:t>'h</a:t>
            </a:r>
            <a:r>
              <a:rPr lang="en-US" altLang="ja-JP" sz="2400" dirty="0" smtClean="0">
                <a:solidFill>
                  <a:srgbClr val="FF0000"/>
                </a:solidFill>
              </a:rPr>
              <a:t>, </a:t>
            </a:r>
            <a:r>
              <a:rPr lang="en-US" altLang="ja-JP" sz="2400" dirty="0" smtClean="0">
                <a:solidFill>
                  <a:srgbClr val="FF0000"/>
                </a:solidFill>
              </a:rPr>
              <a:t>'</a:t>
            </a:r>
            <a:r>
              <a:rPr lang="en-US" altLang="ja-JP" sz="2400" dirty="0" err="1" smtClean="0">
                <a:solidFill>
                  <a:srgbClr val="FF0000"/>
                </a:solidFill>
              </a:rPr>
              <a:t>fld</a:t>
            </a:r>
            <a:r>
              <a:rPr lang="en-US" altLang="ja-JP" sz="2400" dirty="0" smtClean="0">
                <a:solidFill>
                  <a:srgbClr val="FF0000"/>
                </a:solidFill>
              </a:rPr>
              <a:t>) </a:t>
            </a:r>
            <a:r>
              <a:rPr lang="en-US" altLang="ja-JP" sz="2400" dirty="0" err="1" smtClean="0">
                <a:solidFill>
                  <a:srgbClr val="FF0000"/>
                </a:solidFill>
              </a:rPr>
              <a:t>rel_size</a:t>
            </a:r>
            <a:endParaRPr lang="ja-JP" altLang="en-US" sz="2400" dirty="0">
              <a:solidFill>
                <a:srgbClr val="FF0000"/>
              </a:solidFill>
            </a:endParaRPr>
          </a:p>
        </p:txBody>
      </p:sp>
      <p:sp>
        <p:nvSpPr>
          <p:cNvPr id="6" name="角丸四角形 5"/>
          <p:cNvSpPr/>
          <p:nvPr/>
        </p:nvSpPr>
        <p:spPr>
          <a:xfrm>
            <a:off x="1820708" y="4727015"/>
            <a:ext cx="5963832" cy="1010237"/>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400" dirty="0" smtClean="0">
                <a:solidFill>
                  <a:schemeClr val="tx1"/>
                </a:solidFill>
              </a:rPr>
              <a:t>型引数毎に</a:t>
            </a:r>
            <a:r>
              <a:rPr lang="en-US" altLang="ja-JP" sz="2400" dirty="0" smtClean="0">
                <a:solidFill>
                  <a:schemeClr val="tx1"/>
                </a:solidFill>
              </a:rPr>
              <a:t>'</a:t>
            </a:r>
            <a:r>
              <a:rPr lang="en-US" altLang="ja-JP" sz="2400" dirty="0" err="1" smtClean="0">
                <a:solidFill>
                  <a:schemeClr val="tx1"/>
                </a:solidFill>
              </a:rPr>
              <a:t>fld</a:t>
            </a:r>
            <a:r>
              <a:rPr lang="ja-JP" altLang="en-US" sz="2400" dirty="0" smtClean="0">
                <a:solidFill>
                  <a:schemeClr val="tx1"/>
                </a:solidFill>
              </a:rPr>
              <a:t>の型が変化している</a:t>
            </a:r>
            <a:endParaRPr lang="ja-JP" altLang="en-US" sz="2400" dirty="0">
              <a:solidFill>
                <a:schemeClr val="tx1"/>
              </a:solidFill>
            </a:endParaRPr>
          </a:p>
        </p:txBody>
      </p:sp>
    </p:spTree>
    <p:custDataLst>
      <p:tags r:id="rId1"/>
    </p:custDataLst>
    <p:extLst>
      <p:ext uri="{BB962C8B-B14F-4D97-AF65-F5344CB8AC3E}">
        <p14:creationId xmlns:p14="http://schemas.microsoft.com/office/powerpoint/2010/main" val="3906341105"/>
      </p:ext>
    </p:extLst>
  </p:cSld>
  <p:clrMapOvr>
    <a:masterClrMapping/>
  </p:clrMapOvr>
  <mc:AlternateContent xmlns:mc="http://schemas.openxmlformats.org/markup-compatibility/2006">
    <mc:Choice xmlns:p14="http://schemas.microsoft.com/office/powerpoint/2010/main" Requires="p14">
      <p:transition spd="slow" p14:dur="2000" advTm="109710"/>
    </mc:Choice>
    <mc:Fallback>
      <p:transition spd="slow" advTm="10971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目標を実現する方針</a:t>
            </a:r>
            <a:endParaRPr kumimoji="1" lang="ja-JP" altLang="en-US" dirty="0"/>
          </a:p>
        </p:txBody>
      </p:sp>
      <p:sp>
        <p:nvSpPr>
          <p:cNvPr id="3" name="コンテンツ プレースホルダー 2"/>
          <p:cNvSpPr>
            <a:spLocks noGrp="1"/>
          </p:cNvSpPr>
          <p:nvPr>
            <p:ph idx="1"/>
          </p:nvPr>
        </p:nvSpPr>
        <p:spPr>
          <a:xfrm>
            <a:off x="243774" y="1570038"/>
            <a:ext cx="4284731" cy="844409"/>
          </a:xfrm>
        </p:spPr>
        <p:txBody>
          <a:bodyPr>
            <a:normAutofit/>
          </a:bodyPr>
          <a:lstStyle/>
          <a:p>
            <a:r>
              <a:rPr lang="en-US" altLang="ja-JP" sz="2400" dirty="0" smtClean="0"/>
              <a:t>1.</a:t>
            </a:r>
            <a:r>
              <a:rPr lang="ja-JP" altLang="en-US" sz="2400" dirty="0" smtClean="0"/>
              <a:t>コマンドの</a:t>
            </a:r>
            <a:r>
              <a:rPr lang="ja-JP" altLang="en-US" sz="2400" dirty="0" smtClean="0"/>
              <a:t>関数化</a:t>
            </a:r>
            <a:endParaRPr lang="en-US" altLang="ja-JP" sz="2400" dirty="0"/>
          </a:p>
          <a:p>
            <a:r>
              <a:rPr lang="en-US" altLang="ja-JP" sz="2400" dirty="0" smtClean="0"/>
              <a:t>2</a:t>
            </a:r>
            <a:r>
              <a:rPr lang="en-US" altLang="ja-JP" sz="2400" dirty="0" smtClean="0"/>
              <a:t>.</a:t>
            </a:r>
            <a:r>
              <a:rPr lang="ja-JP" altLang="en-US" sz="2400" dirty="0" smtClean="0"/>
              <a:t>出力の</a:t>
            </a:r>
            <a:r>
              <a:rPr lang="ja-JP" altLang="en-US" sz="2400" dirty="0" smtClean="0"/>
              <a:t>レコード化</a:t>
            </a:r>
            <a:endParaRPr lang="en-US" altLang="ja-JP" sz="2400" dirty="0" smtClean="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25</a:t>
            </a:fld>
            <a:endParaRPr kumimoji="1" lang="ja-JP" altLang="en-US" dirty="0"/>
          </a:p>
        </p:txBody>
      </p:sp>
      <p:sp>
        <p:nvSpPr>
          <p:cNvPr id="5" name="コンテンツ プレースホルダー 2"/>
          <p:cNvSpPr txBox="1">
            <a:spLocks/>
          </p:cNvSpPr>
          <p:nvPr/>
        </p:nvSpPr>
        <p:spPr>
          <a:xfrm>
            <a:off x="4604370" y="1538899"/>
            <a:ext cx="4054109" cy="99734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en-US" altLang="ja-JP" sz="2400" dirty="0" smtClean="0"/>
              <a:t>DSL</a:t>
            </a:r>
            <a:r>
              <a:rPr lang="ja-JP" altLang="en-US" sz="2400" dirty="0" smtClean="0"/>
              <a:t>によるコマンドの仕様の記述</a:t>
            </a:r>
            <a:endParaRPr lang="en-US" altLang="ja-JP" sz="2400" dirty="0" smtClean="0"/>
          </a:p>
        </p:txBody>
      </p:sp>
      <p:sp>
        <p:nvSpPr>
          <p:cNvPr id="9" name="コンテンツ プレースホルダー 2"/>
          <p:cNvSpPr txBox="1">
            <a:spLocks/>
          </p:cNvSpPr>
          <p:nvPr/>
        </p:nvSpPr>
        <p:spPr>
          <a:xfrm>
            <a:off x="4545194" y="2794329"/>
            <a:ext cx="4296870" cy="997344"/>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ja-JP" altLang="en-US" sz="2800" dirty="0" smtClean="0"/>
              <a:t>オプション集合を</a:t>
            </a:r>
            <a:r>
              <a:rPr lang="en-US" altLang="ja-JP" sz="2800" dirty="0" smtClean="0"/>
              <a:t>singleton type</a:t>
            </a:r>
            <a:r>
              <a:rPr lang="ja-JP" altLang="en-US" sz="2800" dirty="0" smtClean="0"/>
              <a:t>で表す</a:t>
            </a:r>
            <a:r>
              <a:rPr lang="en-US" altLang="ja-JP" sz="2800" dirty="0"/>
              <a:t/>
            </a:r>
            <a:br>
              <a:rPr lang="en-US" altLang="ja-JP" sz="2800" dirty="0"/>
            </a:br>
            <a:r>
              <a:rPr lang="ja-JP" altLang="en-US" sz="2800" dirty="0" smtClean="0"/>
              <a:t>出力行レコードに型レベル関数を用いる</a:t>
            </a:r>
            <a:endParaRPr lang="en-US" altLang="ja-JP" sz="2800" dirty="0" smtClean="0"/>
          </a:p>
        </p:txBody>
      </p:sp>
      <p:sp>
        <p:nvSpPr>
          <p:cNvPr id="10" name="コンテンツ プレースホルダー 2"/>
          <p:cNvSpPr txBox="1">
            <a:spLocks/>
          </p:cNvSpPr>
          <p:nvPr/>
        </p:nvSpPr>
        <p:spPr>
          <a:xfrm>
            <a:off x="4604368" y="3990107"/>
            <a:ext cx="4054109" cy="997344"/>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ja-JP" altLang="en-US" sz="2800" dirty="0" smtClean="0"/>
              <a:t>フィールドアクセスが安全であることの証明を生成</a:t>
            </a:r>
            <a:endParaRPr lang="en-US" altLang="ja-JP" sz="2800" dirty="0"/>
          </a:p>
        </p:txBody>
      </p:sp>
      <p:sp>
        <p:nvSpPr>
          <p:cNvPr id="11" name="コンテンツ プレースホルダー 2"/>
          <p:cNvSpPr txBox="1">
            <a:spLocks/>
          </p:cNvSpPr>
          <p:nvPr/>
        </p:nvSpPr>
        <p:spPr>
          <a:xfrm>
            <a:off x="4604367" y="5062678"/>
            <a:ext cx="4054109" cy="99734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endParaRPr lang="en-US" altLang="ja-JP" sz="2800" dirty="0"/>
          </a:p>
        </p:txBody>
      </p:sp>
      <p:sp>
        <p:nvSpPr>
          <p:cNvPr id="13" name="正方形/長方形 12"/>
          <p:cNvSpPr/>
          <p:nvPr/>
        </p:nvSpPr>
        <p:spPr>
          <a:xfrm>
            <a:off x="167909" y="1479936"/>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4" name="正方形/長方形 13"/>
          <p:cNvSpPr/>
          <p:nvPr/>
        </p:nvSpPr>
        <p:spPr>
          <a:xfrm>
            <a:off x="167909" y="2773608"/>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5" name="正方形/長方形 14"/>
          <p:cNvSpPr/>
          <p:nvPr/>
        </p:nvSpPr>
        <p:spPr>
          <a:xfrm>
            <a:off x="167909" y="3968646"/>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6" name="コンテンツ プレースホルダー 2"/>
          <p:cNvSpPr txBox="1">
            <a:spLocks/>
          </p:cNvSpPr>
          <p:nvPr/>
        </p:nvSpPr>
        <p:spPr>
          <a:xfrm>
            <a:off x="243773" y="3077611"/>
            <a:ext cx="4284731" cy="50955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sz="2400" dirty="0" smtClean="0"/>
              <a:t>4.</a:t>
            </a:r>
            <a:r>
              <a:rPr lang="ja-JP" altLang="en-US" sz="2400" dirty="0" smtClean="0"/>
              <a:t>レコード型の柔軟な変化</a:t>
            </a:r>
            <a:endParaRPr lang="en-US" altLang="ja-JP" sz="2400" dirty="0" smtClean="0"/>
          </a:p>
        </p:txBody>
      </p:sp>
      <p:sp>
        <p:nvSpPr>
          <p:cNvPr id="17" name="コンテンツ プレースホルダー 2"/>
          <p:cNvSpPr txBox="1">
            <a:spLocks/>
          </p:cNvSpPr>
          <p:nvPr/>
        </p:nvSpPr>
        <p:spPr>
          <a:xfrm>
            <a:off x="243774" y="4248008"/>
            <a:ext cx="4284731" cy="48154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sz="2400" dirty="0" smtClean="0"/>
              <a:t>3.</a:t>
            </a:r>
            <a:r>
              <a:rPr lang="ja-JP" altLang="en-US" sz="2400" dirty="0" smtClean="0"/>
              <a:t>フィールドの検査</a:t>
            </a:r>
            <a:endParaRPr lang="en-US" altLang="ja-JP" sz="2400" dirty="0" smtClean="0"/>
          </a:p>
        </p:txBody>
      </p:sp>
      <p:sp>
        <p:nvSpPr>
          <p:cNvPr id="18" name="コンテンツ プレースホルダー 2"/>
          <p:cNvSpPr txBox="1">
            <a:spLocks/>
          </p:cNvSpPr>
          <p:nvPr/>
        </p:nvSpPr>
        <p:spPr>
          <a:xfrm>
            <a:off x="4768909" y="5443536"/>
            <a:ext cx="4284731" cy="67145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endParaRPr lang="en-US" altLang="ja-JP" sz="2400" dirty="0" smtClean="0"/>
          </a:p>
        </p:txBody>
      </p:sp>
      <p:sp>
        <p:nvSpPr>
          <p:cNvPr id="19" name="コンテンツ プレースホルダー 2"/>
          <p:cNvSpPr txBox="1">
            <a:spLocks/>
          </p:cNvSpPr>
          <p:nvPr/>
        </p:nvSpPr>
        <p:spPr>
          <a:xfrm>
            <a:off x="243774" y="5363894"/>
            <a:ext cx="4284731" cy="46408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r>
              <a:rPr lang="en-US" altLang="ja-JP" sz="2400" dirty="0"/>
              <a:t>5.</a:t>
            </a:r>
            <a:r>
              <a:rPr lang="ja-JP" altLang="en-US" sz="2400" dirty="0"/>
              <a:t>オプションの合成</a:t>
            </a:r>
            <a:endParaRPr lang="en-US" altLang="ja-JP" sz="2400" dirty="0"/>
          </a:p>
        </p:txBody>
      </p:sp>
      <p:sp>
        <p:nvSpPr>
          <p:cNvPr id="20" name="コンテンツ プレースホルダー 2"/>
          <p:cNvSpPr txBox="1">
            <a:spLocks/>
          </p:cNvSpPr>
          <p:nvPr/>
        </p:nvSpPr>
        <p:spPr>
          <a:xfrm>
            <a:off x="4526145" y="5313538"/>
            <a:ext cx="4054109" cy="80145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514350" indent="-514350"/>
            <a:r>
              <a:rPr lang="ja-JP" altLang="en-US" sz="2400" dirty="0" smtClean="0"/>
              <a:t>オプション集合を</a:t>
            </a:r>
            <a:r>
              <a:rPr lang="en-US" altLang="ja-JP" sz="2400" dirty="0" smtClean="0"/>
              <a:t/>
            </a:r>
            <a:br>
              <a:rPr lang="en-US" altLang="ja-JP" sz="2400" dirty="0" smtClean="0"/>
            </a:br>
            <a:r>
              <a:rPr lang="ja-JP" altLang="en-US" sz="2400" dirty="0" smtClean="0"/>
              <a:t>タプルで表現</a:t>
            </a:r>
            <a:endParaRPr lang="en-US" altLang="ja-JP" sz="2400" dirty="0"/>
          </a:p>
        </p:txBody>
      </p:sp>
      <p:sp>
        <p:nvSpPr>
          <p:cNvPr id="21" name="正方形/長方形 20"/>
          <p:cNvSpPr/>
          <p:nvPr/>
        </p:nvSpPr>
        <p:spPr>
          <a:xfrm>
            <a:off x="167909" y="5211961"/>
            <a:ext cx="8686800" cy="1018065"/>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6" name="正方形/長方形 5"/>
          <p:cNvSpPr/>
          <p:nvPr/>
        </p:nvSpPr>
        <p:spPr>
          <a:xfrm>
            <a:off x="167909" y="3972272"/>
            <a:ext cx="8674155" cy="1018065"/>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Tree>
    <p:extLst>
      <p:ext uri="{BB962C8B-B14F-4D97-AF65-F5344CB8AC3E}">
        <p14:creationId xmlns:p14="http://schemas.microsoft.com/office/powerpoint/2010/main" val="2856102997"/>
      </p:ext>
    </p:extLst>
  </p:cSld>
  <p:clrMapOvr>
    <a:masterClrMapping/>
  </p:clrMapOvr>
  <mc:AlternateContent xmlns:mc="http://schemas.openxmlformats.org/markup-compatibility/2006">
    <mc:Choice xmlns:p14="http://schemas.microsoft.com/office/powerpoint/2010/main" Requires="p14">
      <p:transition spd="slow" p14:dur="2000" advTm="89780"/>
    </mc:Choice>
    <mc:Fallback>
      <p:transition spd="slow" advTm="8978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フィールドアクセス≠パターンマッチ</a:t>
            </a:r>
            <a:endParaRPr kumimoji="1" lang="ja-JP" altLang="en-US" sz="3600" dirty="0"/>
          </a:p>
        </p:txBody>
      </p:sp>
      <p:sp>
        <p:nvSpPr>
          <p:cNvPr id="3" name="コンテンツ プレースホルダー 2"/>
          <p:cNvSpPr>
            <a:spLocks noGrp="1"/>
          </p:cNvSpPr>
          <p:nvPr>
            <p:ph idx="1"/>
          </p:nvPr>
        </p:nvSpPr>
        <p:spPr/>
        <p:txBody>
          <a:bodyPr/>
          <a:lstStyle/>
          <a:p>
            <a:r>
              <a:rPr lang="ja-JP" altLang="en-US" dirty="0" smtClean="0"/>
              <a:t>型を無視するとパターンマッチで取り出せば良い</a:t>
            </a:r>
            <a:endParaRPr lang="en-US" altLang="ja-JP" dirty="0" smtClean="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26</a:t>
            </a:fld>
            <a:endParaRPr kumimoji="1" lang="ja-JP" altLang="en-US"/>
          </a:p>
        </p:txBody>
      </p:sp>
      <p:sp>
        <p:nvSpPr>
          <p:cNvPr id="6" name="正方形/長方形 5"/>
          <p:cNvSpPr/>
          <p:nvPr/>
        </p:nvSpPr>
        <p:spPr>
          <a:xfrm>
            <a:off x="990166" y="4703828"/>
            <a:ext cx="7163666" cy="82867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ja-JP" sz="2400" dirty="0" smtClean="0">
                <a:solidFill>
                  <a:schemeClr val="tx1"/>
                </a:solidFill>
              </a:rPr>
              <a:t>match file with</a:t>
            </a:r>
          </a:p>
          <a:p>
            <a:r>
              <a:rPr lang="en-US" altLang="ja-JP" sz="2400" dirty="0">
                <a:solidFill>
                  <a:schemeClr val="tx1"/>
                </a:solidFill>
              </a:rPr>
              <a:t>|</a:t>
            </a:r>
            <a:r>
              <a:rPr lang="en-US" altLang="ja-JP" sz="2400" dirty="0" smtClean="0">
                <a:solidFill>
                  <a:schemeClr val="tx1"/>
                </a:solidFill>
              </a:rPr>
              <a:t> (..., Size </a:t>
            </a:r>
            <a:r>
              <a:rPr lang="en-US" altLang="ja-JP" sz="2400" dirty="0">
                <a:solidFill>
                  <a:schemeClr val="tx1"/>
                </a:solidFill>
              </a:rPr>
              <a:t>(</a:t>
            </a:r>
            <a:r>
              <a:rPr lang="en-US" altLang="ja-JP" sz="2400" dirty="0" err="1">
                <a:solidFill>
                  <a:schemeClr val="tx1"/>
                </a:solidFill>
              </a:rPr>
              <a:t>Fpre</a:t>
            </a:r>
            <a:r>
              <a:rPr lang="en-US" altLang="ja-JP" sz="2400" dirty="0">
                <a:solidFill>
                  <a:schemeClr val="tx1"/>
                </a:solidFill>
              </a:rPr>
              <a:t> res, </a:t>
            </a:r>
            <a:r>
              <a:rPr lang="en-US" altLang="ja-JP" sz="2400" dirty="0" smtClean="0">
                <a:solidFill>
                  <a:schemeClr val="tx1"/>
                </a:solidFill>
              </a:rPr>
              <a:t>_), ...) -&gt; res</a:t>
            </a:r>
            <a:endParaRPr lang="ja-JP" altLang="en-US" sz="2400" dirty="0">
              <a:solidFill>
                <a:schemeClr val="tx1"/>
              </a:solidFill>
            </a:endParaRPr>
          </a:p>
        </p:txBody>
      </p:sp>
      <p:sp>
        <p:nvSpPr>
          <p:cNvPr id="7" name="正方形/長方形 6"/>
          <p:cNvSpPr/>
          <p:nvPr/>
        </p:nvSpPr>
        <p:spPr>
          <a:xfrm>
            <a:off x="1050131" y="2934559"/>
            <a:ext cx="7043737" cy="82867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err="1" smtClean="0">
                <a:solidFill>
                  <a:schemeClr val="tx1"/>
                </a:solidFill>
              </a:rPr>
              <a:t>file..size</a:t>
            </a:r>
            <a:endParaRPr lang="ja-JP" altLang="en-US" sz="2400" dirty="0">
              <a:solidFill>
                <a:schemeClr val="tx1"/>
              </a:solidFill>
            </a:endParaRPr>
          </a:p>
        </p:txBody>
      </p:sp>
      <p:sp>
        <p:nvSpPr>
          <p:cNvPr id="5" name="下矢印 4"/>
          <p:cNvSpPr/>
          <p:nvPr/>
        </p:nvSpPr>
        <p:spPr>
          <a:xfrm>
            <a:off x="3989783" y="3897775"/>
            <a:ext cx="1164432" cy="671512"/>
          </a:xfrm>
          <a:prstGeom prst="down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8" name="角丸四角形 7"/>
          <p:cNvSpPr/>
          <p:nvPr/>
        </p:nvSpPr>
        <p:spPr>
          <a:xfrm>
            <a:off x="1197621" y="5762691"/>
            <a:ext cx="6773034" cy="776222"/>
          </a:xfrm>
          <a:prstGeom prst="round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400" dirty="0" smtClean="0">
                <a:solidFill>
                  <a:schemeClr val="tx1"/>
                </a:solidFill>
              </a:rPr>
              <a:t>存在量化された</a:t>
            </a:r>
            <a:r>
              <a:rPr lang="en-US" altLang="ja-JP" sz="2400" dirty="0" smtClean="0">
                <a:solidFill>
                  <a:schemeClr val="tx1"/>
                </a:solidFill>
              </a:rPr>
              <a:t>res</a:t>
            </a:r>
            <a:r>
              <a:rPr lang="ja-JP" altLang="en-US" sz="2400" dirty="0" smtClean="0">
                <a:solidFill>
                  <a:schemeClr val="tx1"/>
                </a:solidFill>
              </a:rPr>
              <a:t>の型</a:t>
            </a:r>
            <a:r>
              <a:rPr lang="ja-JP" altLang="en-US" sz="2400" dirty="0" smtClean="0">
                <a:solidFill>
                  <a:schemeClr val="tx1"/>
                </a:solidFill>
              </a:rPr>
              <a:t>が</a:t>
            </a:r>
            <a:r>
              <a:rPr lang="ja-JP" altLang="en-US" sz="2400" dirty="0" smtClean="0">
                <a:solidFill>
                  <a:schemeClr val="tx1"/>
                </a:solidFill>
              </a:rPr>
              <a:t>エスケープする</a:t>
            </a:r>
            <a:r>
              <a:rPr lang="ja-JP" altLang="en-US" sz="2400" dirty="0" smtClean="0">
                <a:solidFill>
                  <a:schemeClr val="tx1"/>
                </a:solidFill>
              </a:rPr>
              <a:t>ので</a:t>
            </a:r>
            <a:r>
              <a:rPr lang="ja-JP" altLang="en-US" sz="2400" dirty="0" smtClean="0">
                <a:solidFill>
                  <a:schemeClr val="tx1"/>
                </a:solidFill>
              </a:rPr>
              <a:t>型エラー</a:t>
            </a:r>
            <a:endParaRPr lang="ja-JP" altLang="en-US" sz="2400" dirty="0">
              <a:solidFill>
                <a:schemeClr val="tx1"/>
              </a:solidFill>
            </a:endParaRPr>
          </a:p>
        </p:txBody>
      </p:sp>
    </p:spTree>
    <p:custDataLst>
      <p:tags r:id="rId1"/>
    </p:custDataLst>
    <p:extLst>
      <p:ext uri="{BB962C8B-B14F-4D97-AF65-F5344CB8AC3E}">
        <p14:creationId xmlns:p14="http://schemas.microsoft.com/office/powerpoint/2010/main" val="1612477818"/>
      </p:ext>
    </p:extLst>
  </p:cSld>
  <p:clrMapOvr>
    <a:masterClrMapping/>
  </p:clrMapOvr>
  <mc:AlternateContent xmlns:mc="http://schemas.openxmlformats.org/markup-compatibility/2006" xmlns:p14="http://schemas.microsoft.com/office/powerpoint/2010/main">
    <mc:Choice Requires="p14">
      <p:transition spd="slow" p14:dur="2000" advTm="754"/>
    </mc:Choice>
    <mc:Fallback xmlns="">
      <p:transition spd="slow" advTm="754"/>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フィールドアクセス</a:t>
            </a:r>
            <a:r>
              <a:rPr kumimoji="1" lang="en-US" altLang="ja-JP" sz="3200" dirty="0" smtClean="0"/>
              <a:t>=</a:t>
            </a:r>
            <a:r>
              <a:rPr kumimoji="1" lang="ja-JP" altLang="en-US" sz="3200" dirty="0" smtClean="0"/>
              <a:t>パターンマッチ</a:t>
            </a:r>
            <a:r>
              <a:rPr kumimoji="1" lang="en-US" altLang="ja-JP" sz="3200" dirty="0" smtClean="0"/>
              <a:t>+</a:t>
            </a:r>
            <a:r>
              <a:rPr kumimoji="1" lang="ja-JP" altLang="en-US" sz="3200" dirty="0" smtClean="0"/>
              <a:t>証明</a:t>
            </a:r>
            <a:endParaRPr kumimoji="1" lang="ja-JP" altLang="en-US" sz="3200" dirty="0"/>
          </a:p>
        </p:txBody>
      </p:sp>
      <p:sp>
        <p:nvSpPr>
          <p:cNvPr id="3" name="コンテンツ プレースホルダー 2"/>
          <p:cNvSpPr>
            <a:spLocks noGrp="1"/>
          </p:cNvSpPr>
          <p:nvPr>
            <p:ph idx="1"/>
          </p:nvPr>
        </p:nvSpPr>
        <p:spPr/>
        <p:txBody>
          <a:bodyPr/>
          <a:lstStyle/>
          <a:p>
            <a:r>
              <a:rPr kumimoji="1" lang="ja-JP" altLang="en-US" dirty="0" smtClean="0"/>
              <a:t>存在型が具体的なフィールド出現型に等しいことを証明して取り出す</a:t>
            </a:r>
            <a:endParaRPr kumimoji="1" lang="ja-JP" altLang="en-US" dirty="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27</a:t>
            </a:fld>
            <a:endParaRPr kumimoji="1" lang="ja-JP" altLang="en-US"/>
          </a:p>
        </p:txBody>
      </p:sp>
      <p:sp>
        <p:nvSpPr>
          <p:cNvPr id="6" name="正方形/長方形 5"/>
          <p:cNvSpPr/>
          <p:nvPr/>
        </p:nvSpPr>
        <p:spPr>
          <a:xfrm>
            <a:off x="867965" y="4418807"/>
            <a:ext cx="7408068" cy="1707356"/>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ja-JP" sz="2400" dirty="0">
                <a:solidFill>
                  <a:schemeClr val="tx1"/>
                </a:solidFill>
              </a:rPr>
              <a:t>match file with</a:t>
            </a:r>
          </a:p>
          <a:p>
            <a:r>
              <a:rPr lang="en-US" altLang="ja-JP" sz="2400" dirty="0" smtClean="0">
                <a:solidFill>
                  <a:schemeClr val="tx1"/>
                </a:solidFill>
              </a:rPr>
              <a:t>| (..., Size </a:t>
            </a:r>
            <a:r>
              <a:rPr lang="en-US" altLang="ja-JP" sz="2400" dirty="0">
                <a:solidFill>
                  <a:schemeClr val="tx1"/>
                </a:solidFill>
              </a:rPr>
              <a:t>(x, </a:t>
            </a:r>
            <a:r>
              <a:rPr lang="en-US" altLang="ja-JP" sz="2400" dirty="0" err="1">
                <a:solidFill>
                  <a:schemeClr val="tx1"/>
                </a:solidFill>
              </a:rPr>
              <a:t>rel</a:t>
            </a:r>
            <a:r>
              <a:rPr lang="en-US" altLang="ja-JP" sz="2400" dirty="0" smtClean="0">
                <a:solidFill>
                  <a:schemeClr val="tx1"/>
                </a:solidFill>
              </a:rPr>
              <a:t>), ...) -&gt;</a:t>
            </a:r>
          </a:p>
          <a:p>
            <a:r>
              <a:rPr lang="en-US" altLang="ja-JP" sz="2400" dirty="0" smtClean="0">
                <a:solidFill>
                  <a:schemeClr val="tx1"/>
                </a:solidFill>
              </a:rPr>
              <a:t>  let </a:t>
            </a:r>
            <a:r>
              <a:rPr lang="en-US" altLang="ja-JP" sz="2400" dirty="0" err="1">
                <a:solidFill>
                  <a:schemeClr val="tx1"/>
                </a:solidFill>
              </a:rPr>
              <a:t>eq</a:t>
            </a:r>
            <a:r>
              <a:rPr lang="en-US" altLang="ja-JP" sz="2400" dirty="0">
                <a:solidFill>
                  <a:schemeClr val="tx1"/>
                </a:solidFill>
              </a:rPr>
              <a:t> = </a:t>
            </a:r>
            <a:r>
              <a:rPr lang="en-US" altLang="ja-JP" sz="2400" dirty="0" err="1" smtClean="0">
                <a:solidFill>
                  <a:srgbClr val="0000FF"/>
                </a:solidFill>
              </a:rPr>
              <a:t>eq_rel_size_off_on_off</a:t>
            </a:r>
            <a:r>
              <a:rPr lang="en-US" altLang="ja-JP" sz="2400" dirty="0" smtClean="0">
                <a:solidFill>
                  <a:schemeClr val="tx1"/>
                </a:solidFill>
              </a:rPr>
              <a:t> </a:t>
            </a:r>
            <a:r>
              <a:rPr lang="en-US" altLang="ja-JP" sz="2400" dirty="0" err="1">
                <a:solidFill>
                  <a:schemeClr val="tx1"/>
                </a:solidFill>
              </a:rPr>
              <a:t>rel</a:t>
            </a:r>
            <a:r>
              <a:rPr lang="en-US" altLang="ja-JP" sz="2400" dirty="0">
                <a:solidFill>
                  <a:schemeClr val="tx1"/>
                </a:solidFill>
              </a:rPr>
              <a:t> </a:t>
            </a:r>
            <a:r>
              <a:rPr lang="en-US" altLang="ja-JP" sz="2400" dirty="0" smtClean="0">
                <a:solidFill>
                  <a:schemeClr val="tx1"/>
                </a:solidFill>
              </a:rPr>
              <a:t>in</a:t>
            </a:r>
          </a:p>
          <a:p>
            <a:r>
              <a:rPr lang="en-US" altLang="ja-JP" sz="2400" dirty="0" smtClean="0">
                <a:solidFill>
                  <a:schemeClr val="tx1"/>
                </a:solidFill>
              </a:rPr>
              <a:t>  let </a:t>
            </a:r>
            <a:r>
              <a:rPr lang="en-US" altLang="ja-JP" sz="2400" dirty="0" err="1">
                <a:solidFill>
                  <a:schemeClr val="tx1"/>
                </a:solidFill>
              </a:rPr>
              <a:t>FPre</a:t>
            </a:r>
            <a:r>
              <a:rPr lang="en-US" altLang="ja-JP" sz="2400" dirty="0">
                <a:solidFill>
                  <a:schemeClr val="tx1"/>
                </a:solidFill>
              </a:rPr>
              <a:t> res = </a:t>
            </a:r>
            <a:r>
              <a:rPr lang="en-US" altLang="ja-JP" sz="2400" dirty="0" err="1">
                <a:solidFill>
                  <a:srgbClr val="008000"/>
                </a:solidFill>
              </a:rPr>
              <a:t>apply_eq</a:t>
            </a:r>
            <a:r>
              <a:rPr lang="en-US" altLang="ja-JP" sz="2400" dirty="0">
                <a:solidFill>
                  <a:schemeClr val="tx1"/>
                </a:solidFill>
              </a:rPr>
              <a:t> </a:t>
            </a:r>
            <a:r>
              <a:rPr lang="en-US" altLang="ja-JP" sz="2400" dirty="0" err="1">
                <a:solidFill>
                  <a:schemeClr val="tx1"/>
                </a:solidFill>
              </a:rPr>
              <a:t>eq</a:t>
            </a:r>
            <a:r>
              <a:rPr lang="en-US" altLang="ja-JP" sz="2400" dirty="0">
                <a:solidFill>
                  <a:schemeClr val="tx1"/>
                </a:solidFill>
              </a:rPr>
              <a:t> x in</a:t>
            </a:r>
          </a:p>
          <a:p>
            <a:r>
              <a:rPr lang="en-US" altLang="ja-JP" sz="2400" dirty="0" smtClean="0">
                <a:solidFill>
                  <a:schemeClr val="tx1"/>
                </a:solidFill>
              </a:rPr>
              <a:t>  res</a:t>
            </a:r>
            <a:endParaRPr lang="ja-JP" altLang="en-US" sz="2400" dirty="0">
              <a:solidFill>
                <a:schemeClr val="tx1"/>
              </a:solidFill>
            </a:endParaRPr>
          </a:p>
        </p:txBody>
      </p:sp>
      <p:sp>
        <p:nvSpPr>
          <p:cNvPr id="7" name="正方形/長方形 6"/>
          <p:cNvSpPr/>
          <p:nvPr/>
        </p:nvSpPr>
        <p:spPr>
          <a:xfrm>
            <a:off x="1050131" y="2910682"/>
            <a:ext cx="7043737" cy="828675"/>
          </a:xfrm>
          <a:prstGeom prst="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err="1" smtClean="0">
                <a:solidFill>
                  <a:schemeClr val="tx1"/>
                </a:solidFill>
              </a:rPr>
              <a:t>file..size</a:t>
            </a:r>
            <a:endParaRPr lang="ja-JP" altLang="en-US" sz="2400" dirty="0">
              <a:solidFill>
                <a:schemeClr val="tx1"/>
              </a:solidFill>
            </a:endParaRPr>
          </a:p>
        </p:txBody>
      </p:sp>
      <p:sp>
        <p:nvSpPr>
          <p:cNvPr id="12" name="下矢印 11"/>
          <p:cNvSpPr/>
          <p:nvPr/>
        </p:nvSpPr>
        <p:spPr>
          <a:xfrm>
            <a:off x="3989783" y="3739357"/>
            <a:ext cx="1164432" cy="671512"/>
          </a:xfrm>
          <a:prstGeom prst="downArrow">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3" name="四角形吹き出し 12"/>
          <p:cNvSpPr/>
          <p:nvPr/>
        </p:nvSpPr>
        <p:spPr>
          <a:xfrm>
            <a:off x="5227882" y="3949711"/>
            <a:ext cx="3869683" cy="801300"/>
          </a:xfrm>
          <a:prstGeom prst="wedgeRectCallout">
            <a:avLst>
              <a:gd name="adj1" fmla="val -22913"/>
              <a:gd name="adj2" fmla="val 88024"/>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altLang="ja-JP" dirty="0" smtClean="0">
                <a:solidFill>
                  <a:schemeClr val="tx1"/>
                </a:solidFill>
              </a:rPr>
              <a:t>(off, on, off, ?) </a:t>
            </a:r>
            <a:r>
              <a:rPr lang="en-US" altLang="ja-JP" dirty="0" err="1" smtClean="0">
                <a:solidFill>
                  <a:schemeClr val="tx1"/>
                </a:solidFill>
              </a:rPr>
              <a:t>rel_size</a:t>
            </a:r>
            <a:r>
              <a:rPr lang="en-US" altLang="ja-JP" dirty="0" smtClean="0">
                <a:solidFill>
                  <a:schemeClr val="tx1"/>
                </a:solidFill>
              </a:rPr>
              <a:t> -&gt;</a:t>
            </a:r>
            <a:br>
              <a:rPr lang="en-US" altLang="ja-JP" dirty="0" smtClean="0">
                <a:solidFill>
                  <a:schemeClr val="tx1"/>
                </a:solidFill>
              </a:rPr>
            </a:br>
            <a:r>
              <a:rPr lang="en-US" altLang="ja-JP" dirty="0" smtClean="0">
                <a:solidFill>
                  <a:schemeClr val="tx1"/>
                </a:solidFill>
              </a:rPr>
              <a:t>  (?, </a:t>
            </a:r>
            <a:r>
              <a:rPr lang="en-US" altLang="ja-JP" dirty="0" err="1" smtClean="0">
                <a:solidFill>
                  <a:schemeClr val="tx1"/>
                </a:solidFill>
              </a:rPr>
              <a:t>int</a:t>
            </a:r>
            <a:r>
              <a:rPr lang="en-US" altLang="ja-JP" dirty="0" smtClean="0">
                <a:solidFill>
                  <a:schemeClr val="tx1"/>
                </a:solidFill>
              </a:rPr>
              <a:t> pre) </a:t>
            </a:r>
            <a:r>
              <a:rPr lang="en-US" altLang="ja-JP" dirty="0" err="1" smtClean="0">
                <a:solidFill>
                  <a:schemeClr val="tx1"/>
                </a:solidFill>
              </a:rPr>
              <a:t>eq</a:t>
            </a:r>
            <a:r>
              <a:rPr lang="en-US" altLang="ja-JP" dirty="0">
                <a:solidFill>
                  <a:schemeClr val="tx1"/>
                </a:solidFill>
              </a:rPr>
              <a:t> </a:t>
            </a:r>
            <a:endParaRPr lang="ja-JP" altLang="en-US" dirty="0">
              <a:solidFill>
                <a:schemeClr val="tx1"/>
              </a:solidFill>
            </a:endParaRPr>
          </a:p>
        </p:txBody>
      </p:sp>
      <p:sp>
        <p:nvSpPr>
          <p:cNvPr id="14" name="四角形吹き出し 13"/>
          <p:cNvSpPr/>
          <p:nvPr/>
        </p:nvSpPr>
        <p:spPr>
          <a:xfrm>
            <a:off x="1950181" y="5988621"/>
            <a:ext cx="5836190" cy="801300"/>
          </a:xfrm>
          <a:prstGeom prst="wedgeRectCallout">
            <a:avLst>
              <a:gd name="adj1" fmla="val -25936"/>
              <a:gd name="adj2" fmla="val -73554"/>
            </a:avLst>
          </a:prstGeom>
          <a:solidFill>
            <a:schemeClr val="accent3">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chemeClr val="tx1"/>
                </a:solidFill>
              </a:rPr>
              <a:t>(?, </a:t>
            </a:r>
            <a:r>
              <a:rPr lang="en-US" altLang="ja-JP" dirty="0" err="1" smtClean="0">
                <a:solidFill>
                  <a:schemeClr val="tx1"/>
                </a:solidFill>
              </a:rPr>
              <a:t>int</a:t>
            </a:r>
            <a:r>
              <a:rPr lang="en-US" altLang="ja-JP" dirty="0" smtClean="0">
                <a:solidFill>
                  <a:schemeClr val="tx1"/>
                </a:solidFill>
              </a:rPr>
              <a:t> pre) </a:t>
            </a:r>
            <a:r>
              <a:rPr lang="en-US" altLang="ja-JP" dirty="0" err="1" smtClean="0">
                <a:solidFill>
                  <a:schemeClr val="tx1"/>
                </a:solidFill>
              </a:rPr>
              <a:t>eq</a:t>
            </a:r>
            <a:r>
              <a:rPr lang="en-US" altLang="ja-JP" dirty="0" smtClean="0">
                <a:solidFill>
                  <a:schemeClr val="tx1"/>
                </a:solidFill>
              </a:rPr>
              <a:t> -&gt; </a:t>
            </a:r>
            <a:r>
              <a:rPr lang="en-US" altLang="ja-JP" dirty="0" smtClean="0">
                <a:solidFill>
                  <a:schemeClr val="tx1"/>
                </a:solidFill>
              </a:rPr>
              <a:t>?</a:t>
            </a:r>
            <a:r>
              <a:rPr lang="ja-JP" altLang="en-US" dirty="0">
                <a:solidFill>
                  <a:schemeClr val="tx1"/>
                </a:solidFill>
              </a:rPr>
              <a:t> </a:t>
            </a:r>
            <a:r>
              <a:rPr lang="en-US" altLang="ja-JP" dirty="0" smtClean="0">
                <a:solidFill>
                  <a:schemeClr val="tx1"/>
                </a:solidFill>
              </a:rPr>
              <a:t>field </a:t>
            </a:r>
            <a:r>
              <a:rPr lang="en-US" altLang="ja-JP" dirty="0" smtClean="0">
                <a:solidFill>
                  <a:schemeClr val="tx1"/>
                </a:solidFill>
              </a:rPr>
              <a:t>-&gt; </a:t>
            </a:r>
            <a:r>
              <a:rPr lang="en-US" altLang="ja-JP" dirty="0" err="1" smtClean="0">
                <a:solidFill>
                  <a:schemeClr val="tx1"/>
                </a:solidFill>
              </a:rPr>
              <a:t>int</a:t>
            </a:r>
            <a:r>
              <a:rPr lang="en-US" altLang="ja-JP" dirty="0" smtClean="0">
                <a:solidFill>
                  <a:schemeClr val="tx1"/>
                </a:solidFill>
              </a:rPr>
              <a:t> </a:t>
            </a:r>
            <a:r>
              <a:rPr lang="en-US" altLang="ja-JP" dirty="0" smtClean="0">
                <a:solidFill>
                  <a:schemeClr val="tx1"/>
                </a:solidFill>
              </a:rPr>
              <a:t>pre field</a:t>
            </a:r>
            <a:endParaRPr lang="ja-JP" altLang="en-US" dirty="0">
              <a:solidFill>
                <a:schemeClr val="tx1"/>
              </a:solidFill>
            </a:endParaRPr>
          </a:p>
        </p:txBody>
      </p:sp>
    </p:spTree>
    <p:custDataLst>
      <p:tags r:id="rId1"/>
    </p:custDataLst>
    <p:extLst>
      <p:ext uri="{BB962C8B-B14F-4D97-AF65-F5344CB8AC3E}">
        <p14:creationId xmlns:p14="http://schemas.microsoft.com/office/powerpoint/2010/main" val="684898055"/>
      </p:ext>
    </p:extLst>
  </p:cSld>
  <p:clrMapOvr>
    <a:masterClrMapping/>
  </p:clrMapOvr>
  <mc:AlternateContent xmlns:mc="http://schemas.openxmlformats.org/markup-compatibility/2006" xmlns:p14="http://schemas.microsoft.com/office/powerpoint/2010/main">
    <mc:Choice Requires="p14">
      <p:transition spd="slow" p14:dur="2000" advTm="727"/>
    </mc:Choice>
    <mc:Fallback xmlns="">
      <p:transition spd="slow" advTm="727"/>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実装</a:t>
            </a:r>
            <a:endParaRPr kumimoji="1" lang="ja-JP" altLang="en-US" dirty="0"/>
          </a:p>
        </p:txBody>
      </p:sp>
      <p:sp>
        <p:nvSpPr>
          <p:cNvPr id="4" name="スライド番号プレースホルダー 3"/>
          <p:cNvSpPr>
            <a:spLocks noGrp="1"/>
          </p:cNvSpPr>
          <p:nvPr>
            <p:ph type="sldNum" sz="quarter" idx="12"/>
          </p:nvPr>
        </p:nvSpPr>
        <p:spPr>
          <a:xfrm>
            <a:off x="6553200" y="6364442"/>
            <a:ext cx="2133600" cy="365125"/>
          </a:xfrm>
        </p:spPr>
        <p:txBody>
          <a:bodyPr/>
          <a:lstStyle/>
          <a:p>
            <a:fld id="{7E67F5E3-2066-D74B-9504-DE5633D0CE33}" type="slidenum">
              <a:rPr kumimoji="1" lang="ja-JP" altLang="en-US" smtClean="0"/>
              <a:t>28</a:t>
            </a:fld>
            <a:endParaRPr kumimoji="1" lang="ja-JP" altLang="en-US"/>
          </a:p>
        </p:txBody>
      </p:sp>
      <p:sp>
        <p:nvSpPr>
          <p:cNvPr id="5" name="正方形/長方形 4"/>
          <p:cNvSpPr/>
          <p:nvPr/>
        </p:nvSpPr>
        <p:spPr>
          <a:xfrm>
            <a:off x="183168" y="1510631"/>
            <a:ext cx="2537284" cy="806441"/>
          </a:xfrm>
          <a:prstGeom prst="rect">
            <a:avLst/>
          </a:prstGeom>
          <a:solidFill>
            <a:schemeClr val="accent3">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34288" tIns="17144" rIns="34288" bIns="17144" spcCol="0" rtlCol="0" anchor="ctr"/>
          <a:lstStyle/>
          <a:p>
            <a:pPr algn="ctr"/>
            <a:r>
              <a:rPr lang="en-US" altLang="ja-JP" sz="2400" dirty="0">
                <a:solidFill>
                  <a:schemeClr val="tx1"/>
                </a:solidFill>
              </a:rPr>
              <a:t>DSL</a:t>
            </a:r>
            <a:r>
              <a:rPr lang="ja-JP" altLang="en-US" sz="2400" dirty="0">
                <a:solidFill>
                  <a:schemeClr val="tx1"/>
                </a:solidFill>
              </a:rPr>
              <a:t>で記述された</a:t>
            </a:r>
            <a:endParaRPr lang="en-US" altLang="ja-JP" sz="2400" dirty="0">
              <a:solidFill>
                <a:schemeClr val="tx1"/>
              </a:solidFill>
            </a:endParaRPr>
          </a:p>
          <a:p>
            <a:pPr algn="ctr"/>
            <a:r>
              <a:rPr lang="ja-JP" altLang="en-US" sz="2400" dirty="0">
                <a:solidFill>
                  <a:schemeClr val="tx1"/>
                </a:solidFill>
              </a:rPr>
              <a:t>コマンドの形式</a:t>
            </a:r>
          </a:p>
        </p:txBody>
      </p:sp>
      <p:sp>
        <p:nvSpPr>
          <p:cNvPr id="6" name="正方形/長方形 5"/>
          <p:cNvSpPr/>
          <p:nvPr/>
        </p:nvSpPr>
        <p:spPr>
          <a:xfrm>
            <a:off x="-10696" y="4954124"/>
            <a:ext cx="1989222" cy="785725"/>
          </a:xfrm>
          <a:prstGeom prst="rect">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lIns="34288" tIns="17144" rIns="34288" bIns="17144" spcCol="0" rtlCol="0" anchor="ctr"/>
          <a:lstStyle/>
          <a:p>
            <a:pPr algn="ctr"/>
            <a:r>
              <a:rPr lang="ja-JP" altLang="en-US" sz="2400" dirty="0" smtClean="0">
                <a:solidFill>
                  <a:schemeClr val="tx1"/>
                </a:solidFill>
              </a:rPr>
              <a:t>型</a:t>
            </a:r>
            <a:r>
              <a:rPr lang="en-US" altLang="ja-JP" sz="2400" dirty="0" smtClean="0">
                <a:solidFill>
                  <a:schemeClr val="tx1"/>
                </a:solidFill>
              </a:rPr>
              <a:t>/</a:t>
            </a:r>
            <a:r>
              <a:rPr lang="ja-JP" altLang="en-US" sz="2400" dirty="0" smtClean="0">
                <a:solidFill>
                  <a:schemeClr val="tx1"/>
                </a:solidFill>
              </a:rPr>
              <a:t>関数定義</a:t>
            </a:r>
            <a:endParaRPr kumimoji="1" lang="ja-JP" altLang="en-US" sz="2400" dirty="0">
              <a:solidFill>
                <a:schemeClr val="tx1"/>
              </a:solidFill>
            </a:endParaRPr>
          </a:p>
        </p:txBody>
      </p:sp>
      <p:sp>
        <p:nvSpPr>
          <p:cNvPr id="7" name="正方形/長方形 6"/>
          <p:cNvSpPr/>
          <p:nvPr/>
        </p:nvSpPr>
        <p:spPr>
          <a:xfrm>
            <a:off x="2073880" y="3702018"/>
            <a:ext cx="2571498" cy="763034"/>
          </a:xfrm>
          <a:prstGeom prst="rect">
            <a:avLst/>
          </a:prstGeom>
          <a:solidFill>
            <a:schemeClr val="accent4">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34288" tIns="17144" rIns="34288" bIns="17144" spcCol="0" rtlCol="0" anchor="ctr"/>
          <a:lstStyle/>
          <a:p>
            <a:pPr algn="ctr"/>
            <a:r>
              <a:rPr lang="ja-JP" altLang="en-US" sz="2400" dirty="0" smtClean="0">
                <a:solidFill>
                  <a:schemeClr val="tx1"/>
                </a:solidFill>
              </a:rPr>
              <a:t>フィールド</a:t>
            </a:r>
            <a:r>
              <a:rPr lang="ja-JP" altLang="en-US" sz="2400" dirty="0">
                <a:solidFill>
                  <a:schemeClr val="tx1"/>
                </a:solidFill>
              </a:rPr>
              <a:t>出現型を証明</a:t>
            </a:r>
            <a:r>
              <a:rPr lang="ja-JP" altLang="en-US" sz="2400" dirty="0" smtClean="0">
                <a:solidFill>
                  <a:schemeClr val="tx1"/>
                </a:solidFill>
              </a:rPr>
              <a:t>する関数</a:t>
            </a:r>
          </a:p>
        </p:txBody>
      </p:sp>
      <p:sp>
        <p:nvSpPr>
          <p:cNvPr id="8" name="正方形/長方形 7"/>
          <p:cNvSpPr/>
          <p:nvPr/>
        </p:nvSpPr>
        <p:spPr>
          <a:xfrm>
            <a:off x="3925406" y="1328709"/>
            <a:ext cx="2311862" cy="893212"/>
          </a:xfrm>
          <a:prstGeom prst="rect">
            <a:avLst/>
          </a:prstGeom>
          <a:solidFill>
            <a:schemeClr val="accent3">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34288" tIns="17144" rIns="34288" bIns="17144" spcCol="0" rtlCol="0" anchor="ctr"/>
          <a:lstStyle/>
          <a:p>
            <a:pPr algn="ctr"/>
            <a:r>
              <a:rPr kumimoji="1" lang="ja-JP" altLang="en-US" sz="2400" dirty="0" smtClean="0">
                <a:solidFill>
                  <a:schemeClr val="tx1"/>
                </a:solidFill>
              </a:rPr>
              <a:t>コマンドを使うスクリプト</a:t>
            </a:r>
            <a:endParaRPr kumimoji="1" lang="ja-JP" altLang="en-US" sz="2400" dirty="0">
              <a:solidFill>
                <a:schemeClr val="tx1"/>
              </a:solidFill>
            </a:endParaRPr>
          </a:p>
        </p:txBody>
      </p:sp>
      <p:sp>
        <p:nvSpPr>
          <p:cNvPr id="9" name="正方形/長方形 8"/>
          <p:cNvSpPr/>
          <p:nvPr/>
        </p:nvSpPr>
        <p:spPr>
          <a:xfrm>
            <a:off x="4089846" y="5937670"/>
            <a:ext cx="1982981" cy="891078"/>
          </a:xfrm>
          <a:prstGeom prst="rect">
            <a:avLst/>
          </a:prstGeom>
          <a:solidFill>
            <a:schemeClr val="accent6">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lIns="34288" tIns="17144" rIns="34288" bIns="17144" spcCol="0" rtlCol="0" anchor="ctr"/>
          <a:lstStyle/>
          <a:p>
            <a:pPr algn="ctr"/>
            <a:r>
              <a:rPr lang="ja-JP" altLang="en-US" sz="2400" smtClean="0">
                <a:solidFill>
                  <a:schemeClr val="tx1"/>
                </a:solidFill>
              </a:rPr>
              <a:t>証明付き</a:t>
            </a:r>
            <a:r>
              <a:rPr lang="ja-JP" altLang="en-US" sz="2400" dirty="0">
                <a:solidFill>
                  <a:schemeClr val="tx1"/>
                </a:solidFill>
              </a:rPr>
              <a:t>の</a:t>
            </a:r>
            <a:endParaRPr kumimoji="1" lang="en-US" altLang="ja-JP" sz="2400" dirty="0" smtClean="0">
              <a:solidFill>
                <a:schemeClr val="tx1"/>
              </a:solidFill>
            </a:endParaRPr>
          </a:p>
          <a:p>
            <a:pPr algn="ctr"/>
            <a:r>
              <a:rPr kumimoji="1" lang="ja-JP" altLang="en-US" sz="2400" dirty="0" smtClean="0">
                <a:solidFill>
                  <a:schemeClr val="tx1"/>
                </a:solidFill>
              </a:rPr>
              <a:t>スクリプト</a:t>
            </a:r>
            <a:endParaRPr kumimoji="1" lang="ja-JP" altLang="en-US" sz="2400" dirty="0">
              <a:solidFill>
                <a:schemeClr val="tx1"/>
              </a:solidFill>
            </a:endParaRPr>
          </a:p>
        </p:txBody>
      </p:sp>
      <p:cxnSp>
        <p:nvCxnSpPr>
          <p:cNvPr id="10" name="直線矢印コネクタ 9"/>
          <p:cNvCxnSpPr>
            <a:stCxn id="5" idx="2"/>
            <a:endCxn id="6" idx="0"/>
          </p:cNvCxnSpPr>
          <p:nvPr/>
        </p:nvCxnSpPr>
        <p:spPr>
          <a:xfrm flipH="1">
            <a:off x="983915" y="2317072"/>
            <a:ext cx="467895" cy="26370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直線矢印コネクタ 10"/>
          <p:cNvCxnSpPr>
            <a:stCxn id="5" idx="2"/>
          </p:cNvCxnSpPr>
          <p:nvPr/>
        </p:nvCxnSpPr>
        <p:spPr>
          <a:xfrm>
            <a:off x="1451810" y="2317072"/>
            <a:ext cx="1372482" cy="13580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直線矢印コネクタ 11"/>
          <p:cNvCxnSpPr>
            <a:stCxn id="14" idx="2"/>
            <a:endCxn id="21" idx="0"/>
          </p:cNvCxnSpPr>
          <p:nvPr/>
        </p:nvCxnSpPr>
        <p:spPr>
          <a:xfrm>
            <a:off x="7562079" y="3910970"/>
            <a:ext cx="0" cy="10859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直線矢印コネクタ 12"/>
          <p:cNvCxnSpPr>
            <a:stCxn id="8" idx="2"/>
            <a:endCxn id="9" idx="0"/>
          </p:cNvCxnSpPr>
          <p:nvPr/>
        </p:nvCxnSpPr>
        <p:spPr>
          <a:xfrm>
            <a:off x="5081337" y="2221921"/>
            <a:ext cx="0" cy="37157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正方形/長方形 13"/>
          <p:cNvSpPr/>
          <p:nvPr/>
        </p:nvSpPr>
        <p:spPr>
          <a:xfrm>
            <a:off x="6527363" y="3289112"/>
            <a:ext cx="2069432" cy="621858"/>
          </a:xfrm>
          <a:prstGeom prst="rect">
            <a:avLst/>
          </a:prstGeom>
          <a:solidFill>
            <a:schemeClr val="accent4">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34288" tIns="17144" rIns="34288" bIns="17144" spcCol="0" rtlCol="0" anchor="ctr"/>
          <a:lstStyle/>
          <a:p>
            <a:pPr algn="ctr"/>
            <a:r>
              <a:rPr kumimoji="1" lang="ja-JP" altLang="en-US" sz="1600" dirty="0" smtClean="0">
                <a:solidFill>
                  <a:schemeClr val="tx1"/>
                </a:solidFill>
              </a:rPr>
              <a:t>型情報を得るための</a:t>
            </a:r>
            <a:endParaRPr kumimoji="1" lang="en-US" altLang="ja-JP" sz="1600" dirty="0" smtClean="0">
              <a:solidFill>
                <a:schemeClr val="tx1"/>
              </a:solidFill>
            </a:endParaRPr>
          </a:p>
          <a:p>
            <a:pPr algn="ctr"/>
            <a:r>
              <a:rPr kumimoji="1" lang="ja-JP" altLang="en-US" sz="1600" dirty="0" smtClean="0">
                <a:solidFill>
                  <a:schemeClr val="tx1"/>
                </a:solidFill>
              </a:rPr>
              <a:t>ダミーコード</a:t>
            </a:r>
            <a:endParaRPr kumimoji="1" lang="ja-JP" altLang="en-US" sz="1600" dirty="0">
              <a:solidFill>
                <a:schemeClr val="tx1"/>
              </a:solidFill>
            </a:endParaRPr>
          </a:p>
        </p:txBody>
      </p:sp>
      <p:cxnSp>
        <p:nvCxnSpPr>
          <p:cNvPr id="15" name="直線矢印コネクタ 14"/>
          <p:cNvCxnSpPr>
            <a:stCxn id="8" idx="2"/>
            <a:endCxn id="14" idx="0"/>
          </p:cNvCxnSpPr>
          <p:nvPr/>
        </p:nvCxnSpPr>
        <p:spPr>
          <a:xfrm>
            <a:off x="5081337" y="2221921"/>
            <a:ext cx="2480742" cy="10671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8" name="円/楕円 17"/>
          <p:cNvSpPr/>
          <p:nvPr/>
        </p:nvSpPr>
        <p:spPr>
          <a:xfrm>
            <a:off x="6738718" y="4104430"/>
            <a:ext cx="2630407" cy="701942"/>
          </a:xfrm>
          <a:prstGeom prst="ellipse">
            <a:avLst/>
          </a:prstGeom>
          <a:solidFill>
            <a:schemeClr val="tx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91436" tIns="45717" rIns="91436" bIns="45717" rtlCol="0" anchor="ctr"/>
          <a:lstStyle/>
          <a:p>
            <a:pPr algn="ctr"/>
            <a:r>
              <a:rPr lang="en-US" altLang="ja-JP" sz="2400" dirty="0" err="1" smtClean="0">
                <a:solidFill>
                  <a:schemeClr val="tx1"/>
                </a:solidFill>
              </a:rPr>
              <a:t>ocaml</a:t>
            </a:r>
            <a:r>
              <a:rPr lang="en-US" altLang="ja-JP" sz="2400" dirty="0" smtClean="0">
                <a:solidFill>
                  <a:schemeClr val="tx1"/>
                </a:solidFill>
              </a:rPr>
              <a:t/>
            </a:r>
            <a:br>
              <a:rPr lang="en-US" altLang="ja-JP" sz="2400" dirty="0" smtClean="0">
                <a:solidFill>
                  <a:schemeClr val="tx1"/>
                </a:solidFill>
              </a:rPr>
            </a:br>
            <a:r>
              <a:rPr lang="ja-JP" altLang="en-US" sz="2400" dirty="0" smtClean="0">
                <a:solidFill>
                  <a:schemeClr val="tx1"/>
                </a:solidFill>
              </a:rPr>
              <a:t>コンパイラ</a:t>
            </a:r>
            <a:endParaRPr kumimoji="1" lang="ja-JP" altLang="en-US" sz="2400" dirty="0">
              <a:solidFill>
                <a:schemeClr val="tx1"/>
              </a:solidFill>
            </a:endParaRPr>
          </a:p>
        </p:txBody>
      </p:sp>
      <p:sp>
        <p:nvSpPr>
          <p:cNvPr id="21" name="正方形/長方形 20"/>
          <p:cNvSpPr/>
          <p:nvPr/>
        </p:nvSpPr>
        <p:spPr>
          <a:xfrm>
            <a:off x="6940009" y="4996888"/>
            <a:ext cx="1244140" cy="670806"/>
          </a:xfrm>
          <a:prstGeom prst="rect">
            <a:avLst/>
          </a:prstGeom>
          <a:solidFill>
            <a:schemeClr val="accent4">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34288" tIns="17144" rIns="34288" bIns="17144" spcCol="0" rtlCol="0" anchor="ctr"/>
          <a:lstStyle/>
          <a:p>
            <a:pPr algn="ctr"/>
            <a:r>
              <a:rPr kumimoji="1" lang="ja-JP" altLang="en-US" dirty="0" smtClean="0">
                <a:solidFill>
                  <a:schemeClr val="tx1"/>
                </a:solidFill>
              </a:rPr>
              <a:t>型情報</a:t>
            </a:r>
            <a:endParaRPr kumimoji="1" lang="en-US" altLang="ja-JP" dirty="0" smtClean="0">
              <a:solidFill>
                <a:schemeClr val="tx1"/>
              </a:solidFill>
            </a:endParaRPr>
          </a:p>
          <a:p>
            <a:pPr algn="ctr"/>
            <a:r>
              <a:rPr kumimoji="1" lang="en-US" altLang="ja-JP" dirty="0" smtClean="0">
                <a:solidFill>
                  <a:schemeClr val="tx1"/>
                </a:solidFill>
              </a:rPr>
              <a:t>(.</a:t>
            </a:r>
            <a:r>
              <a:rPr kumimoji="1" lang="en-US" altLang="ja-JP" dirty="0" err="1" smtClean="0">
                <a:solidFill>
                  <a:schemeClr val="tx1"/>
                </a:solidFill>
              </a:rPr>
              <a:t>annot</a:t>
            </a:r>
            <a:r>
              <a:rPr kumimoji="1" lang="en-US" altLang="ja-JP" dirty="0" smtClean="0">
                <a:solidFill>
                  <a:schemeClr val="tx1"/>
                </a:solidFill>
              </a:rPr>
              <a:t>)</a:t>
            </a:r>
            <a:endParaRPr kumimoji="1" lang="ja-JP" altLang="en-US" dirty="0">
              <a:solidFill>
                <a:schemeClr val="tx1"/>
              </a:solidFill>
            </a:endParaRPr>
          </a:p>
        </p:txBody>
      </p:sp>
      <p:sp>
        <p:nvSpPr>
          <p:cNvPr id="3" name="テキスト ボックス 2"/>
          <p:cNvSpPr txBox="1"/>
          <p:nvPr/>
        </p:nvSpPr>
        <p:spPr>
          <a:xfrm>
            <a:off x="347579" y="5823074"/>
            <a:ext cx="3261895" cy="954107"/>
          </a:xfrm>
          <a:prstGeom prst="rect">
            <a:avLst/>
          </a:prstGeom>
          <a:noFill/>
          <a:ln>
            <a:solidFill>
              <a:srgbClr val="4F81BD"/>
            </a:solidFill>
          </a:ln>
        </p:spPr>
        <p:txBody>
          <a:bodyPr wrap="square" rtlCol="0">
            <a:spAutoFit/>
          </a:bodyPr>
          <a:lstStyle/>
          <a:p>
            <a:r>
              <a:rPr lang="ja-JP" altLang="en-US" sz="2800" dirty="0" smtClean="0"/>
              <a:t>合計</a:t>
            </a:r>
            <a:r>
              <a:rPr lang="en-US" altLang="ja-JP" sz="2800" dirty="0" smtClean="0"/>
              <a:t>1000</a:t>
            </a:r>
            <a:r>
              <a:rPr lang="ja-JP" altLang="en-US" sz="2800" dirty="0" smtClean="0"/>
              <a:t>行程度のシステムになった</a:t>
            </a:r>
            <a:endParaRPr kumimoji="1" lang="ja-JP" altLang="en-US" sz="2800" dirty="0"/>
          </a:p>
        </p:txBody>
      </p:sp>
      <p:sp>
        <p:nvSpPr>
          <p:cNvPr id="22" name="角丸四角形 21"/>
          <p:cNvSpPr/>
          <p:nvPr/>
        </p:nvSpPr>
        <p:spPr>
          <a:xfrm>
            <a:off x="413061" y="2618450"/>
            <a:ext cx="3130930" cy="861972"/>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ja-JP" altLang="en-US" sz="2400" dirty="0">
                <a:solidFill>
                  <a:schemeClr val="tx1"/>
                </a:solidFill>
              </a:rPr>
              <a:t>コマンドモジュールの生成</a:t>
            </a:r>
            <a:r>
              <a:rPr lang="en-US" altLang="ja-JP" sz="2400" dirty="0">
                <a:solidFill>
                  <a:schemeClr val="tx1"/>
                </a:solidFill>
              </a:rPr>
              <a:t>(600</a:t>
            </a:r>
            <a:r>
              <a:rPr lang="ja-JP" altLang="en-US" sz="2400" dirty="0">
                <a:solidFill>
                  <a:schemeClr val="tx1"/>
                </a:solidFill>
              </a:rPr>
              <a:t>行</a:t>
            </a:r>
            <a:r>
              <a:rPr lang="en-US" altLang="ja-JP" sz="2400" dirty="0">
                <a:solidFill>
                  <a:schemeClr val="tx1"/>
                </a:solidFill>
              </a:rPr>
              <a:t>)</a:t>
            </a:r>
          </a:p>
        </p:txBody>
      </p:sp>
      <p:sp>
        <p:nvSpPr>
          <p:cNvPr id="28" name="角丸四角形 27"/>
          <p:cNvSpPr/>
          <p:nvPr/>
        </p:nvSpPr>
        <p:spPr>
          <a:xfrm>
            <a:off x="3567309" y="4785579"/>
            <a:ext cx="2787494" cy="882115"/>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ja-JP" altLang="en-US" sz="2400" dirty="0" smtClean="0">
                <a:solidFill>
                  <a:schemeClr val="tx1"/>
                </a:solidFill>
              </a:rPr>
              <a:t>スクリプトの変換</a:t>
            </a:r>
            <a:r>
              <a:rPr lang="en-US" altLang="ja-JP" sz="2400" dirty="0" smtClean="0">
                <a:solidFill>
                  <a:schemeClr val="tx1"/>
                </a:solidFill>
              </a:rPr>
              <a:t>(200</a:t>
            </a:r>
            <a:r>
              <a:rPr lang="ja-JP" altLang="en-US" sz="2400" dirty="0" smtClean="0">
                <a:solidFill>
                  <a:schemeClr val="tx1"/>
                </a:solidFill>
              </a:rPr>
              <a:t>行</a:t>
            </a:r>
            <a:r>
              <a:rPr lang="en-US" altLang="ja-JP" sz="2400" dirty="0" smtClean="0">
                <a:solidFill>
                  <a:schemeClr val="tx1"/>
                </a:solidFill>
              </a:rPr>
              <a:t>)</a:t>
            </a:r>
            <a:endParaRPr lang="en-US" altLang="ja-JP" sz="2400" dirty="0">
              <a:solidFill>
                <a:schemeClr val="tx1"/>
              </a:solidFill>
            </a:endParaRPr>
          </a:p>
        </p:txBody>
      </p:sp>
      <p:sp>
        <p:nvSpPr>
          <p:cNvPr id="29" name="角丸四角形 28"/>
          <p:cNvSpPr/>
          <p:nvPr/>
        </p:nvSpPr>
        <p:spPr>
          <a:xfrm>
            <a:off x="5659398" y="2325943"/>
            <a:ext cx="2787494" cy="727841"/>
          </a:xfrm>
          <a:prstGeom prst="round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ja-JP" altLang="en-US" sz="2400" dirty="0">
                <a:solidFill>
                  <a:schemeClr val="tx1"/>
                </a:solidFill>
              </a:rPr>
              <a:t>ダミープログラムの</a:t>
            </a:r>
            <a:r>
              <a:rPr lang="ja-JP" altLang="en-US" sz="2400" dirty="0" smtClean="0">
                <a:solidFill>
                  <a:schemeClr val="tx1"/>
                </a:solidFill>
              </a:rPr>
              <a:t>生成</a:t>
            </a:r>
            <a:r>
              <a:rPr lang="en-US" altLang="ja-JP" sz="2400" dirty="0" smtClean="0">
                <a:solidFill>
                  <a:schemeClr val="tx1"/>
                </a:solidFill>
              </a:rPr>
              <a:t>(100</a:t>
            </a:r>
            <a:r>
              <a:rPr lang="ja-JP" altLang="en-US" sz="2400" dirty="0" smtClean="0">
                <a:solidFill>
                  <a:schemeClr val="tx1"/>
                </a:solidFill>
              </a:rPr>
              <a:t>行</a:t>
            </a:r>
            <a:r>
              <a:rPr lang="en-US" altLang="ja-JP" sz="2400" dirty="0" smtClean="0">
                <a:solidFill>
                  <a:schemeClr val="tx1"/>
                </a:solidFill>
              </a:rPr>
              <a:t>)</a:t>
            </a:r>
            <a:endParaRPr lang="en-US" altLang="ja-JP" sz="2400" dirty="0">
              <a:solidFill>
                <a:schemeClr val="tx1"/>
              </a:solidFill>
            </a:endParaRPr>
          </a:p>
        </p:txBody>
      </p:sp>
      <p:cxnSp>
        <p:nvCxnSpPr>
          <p:cNvPr id="30" name="直線矢印コネクタ 29"/>
          <p:cNvCxnSpPr>
            <a:stCxn id="7" idx="2"/>
          </p:cNvCxnSpPr>
          <p:nvPr/>
        </p:nvCxnSpPr>
        <p:spPr>
          <a:xfrm>
            <a:off x="3359629" y="4465052"/>
            <a:ext cx="373657" cy="3733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直線矢印コネクタ 32"/>
          <p:cNvCxnSpPr>
            <a:stCxn id="21" idx="1"/>
            <a:endCxn id="28" idx="3"/>
          </p:cNvCxnSpPr>
          <p:nvPr/>
        </p:nvCxnSpPr>
        <p:spPr>
          <a:xfrm flipH="1" flipV="1">
            <a:off x="6354803" y="5226637"/>
            <a:ext cx="585206" cy="1056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49977857"/>
      </p:ext>
    </p:extLst>
  </p:cSld>
  <p:clrMapOvr>
    <a:masterClrMapping/>
  </p:clrMapOvr>
  <mc:AlternateContent xmlns:mc="http://schemas.openxmlformats.org/markup-compatibility/2006" xmlns:p14="http://schemas.microsoft.com/office/powerpoint/2010/main">
    <mc:Choice Requires="p14">
      <p:transition spd="slow" p14:dur="2000" advTm="75008"/>
    </mc:Choice>
    <mc:Fallback xmlns="">
      <p:transition spd="slow" advTm="75008"/>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事例研究</a:t>
            </a:r>
            <a:endParaRPr kumimoji="1" lang="ja-JP" altLang="en-US" dirty="0"/>
          </a:p>
        </p:txBody>
      </p:sp>
      <p:sp>
        <p:nvSpPr>
          <p:cNvPr id="3" name="コンテンツ プレースホルダー 2"/>
          <p:cNvSpPr>
            <a:spLocks noGrp="1"/>
          </p:cNvSpPr>
          <p:nvPr>
            <p:ph idx="1"/>
          </p:nvPr>
        </p:nvSpPr>
        <p:spPr>
          <a:xfrm>
            <a:off x="457200" y="1191195"/>
            <a:ext cx="8229600" cy="4525963"/>
          </a:xfrm>
        </p:spPr>
        <p:txBody>
          <a:bodyPr/>
          <a:lstStyle/>
          <a:p>
            <a:r>
              <a:rPr kumimoji="1" lang="en-US" altLang="ja-JP" dirty="0" err="1" smtClean="0"/>
              <a:t>ls</a:t>
            </a:r>
            <a:r>
              <a:rPr kumimoji="1" lang="ja-JP" altLang="en-US" dirty="0" smtClean="0"/>
              <a:t>コマンドの他に</a:t>
            </a:r>
            <a:r>
              <a:rPr kumimoji="1" lang="en-US" altLang="ja-JP" dirty="0" smtClean="0"/>
              <a:t>,</a:t>
            </a:r>
            <a:r>
              <a:rPr kumimoji="1" lang="en-US" altLang="ja-JP" dirty="0" err="1" smtClean="0"/>
              <a:t>df,ps</a:t>
            </a:r>
            <a:r>
              <a:rPr kumimoji="1" lang="ja-JP" altLang="en-US" dirty="0" smtClean="0"/>
              <a:t>コマンドを本研究が提案する</a:t>
            </a:r>
            <a:r>
              <a:rPr kumimoji="1" lang="en-US" altLang="ja-JP" dirty="0" smtClean="0"/>
              <a:t>DSL</a:t>
            </a:r>
            <a:r>
              <a:rPr kumimoji="1" lang="ja-JP" altLang="en-US" dirty="0" smtClean="0"/>
              <a:t>で扱えることを確かめた</a:t>
            </a:r>
            <a:endParaRPr kumimoji="1" lang="ja-JP" altLang="en-US" dirty="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29</a:t>
            </a:fld>
            <a:endParaRPr kumimoji="1" lang="ja-JP" altLang="en-US"/>
          </a:p>
        </p:txBody>
      </p:sp>
      <p:sp>
        <p:nvSpPr>
          <p:cNvPr id="5" name="正方形/長方形 4"/>
          <p:cNvSpPr/>
          <p:nvPr/>
        </p:nvSpPr>
        <p:spPr>
          <a:xfrm>
            <a:off x="4371474" y="2450780"/>
            <a:ext cx="4639361" cy="3177325"/>
          </a:xfrm>
          <a:prstGeom prst="rect">
            <a:avLst/>
          </a:prstGeom>
          <a:noFill/>
          <a:ln w="28575" cmpd="sng"/>
          <a:effectLst/>
        </p:spPr>
        <p:style>
          <a:lnRef idx="1">
            <a:schemeClr val="accent1"/>
          </a:lnRef>
          <a:fillRef idx="3">
            <a:schemeClr val="accent1"/>
          </a:fillRef>
          <a:effectRef idx="2">
            <a:schemeClr val="accent1"/>
          </a:effectRef>
          <a:fontRef idx="minor">
            <a:schemeClr val="lt1"/>
          </a:fontRef>
        </p:style>
        <p:txBody>
          <a:bodyPr rtlCol="0" anchor="t"/>
          <a:lstStyle/>
          <a:p>
            <a:endParaRPr lang="ja-JP" altLang="en-US" baseline="30000" dirty="0">
              <a:latin typeface="Consolas"/>
              <a:cs typeface="Consolas"/>
            </a:endParaRPr>
          </a:p>
          <a:p>
            <a:r>
              <a:rPr lang="en-US" altLang="ja-JP" baseline="30000" dirty="0" smtClean="0">
                <a:solidFill>
                  <a:schemeClr val="tx1"/>
                </a:solidFill>
                <a:latin typeface="Consolas"/>
                <a:cs typeface="Consolas"/>
              </a:rPr>
              <a:t>COMMAND </a:t>
            </a:r>
            <a:r>
              <a:rPr lang="en-US" altLang="ja-JP" sz="2800" baseline="30000" dirty="0" err="1">
                <a:solidFill>
                  <a:srgbClr val="0000FF"/>
                </a:solidFill>
                <a:latin typeface="Consolas"/>
                <a:cs typeface="Consolas"/>
              </a:rPr>
              <a:t>ps</a:t>
            </a:r>
            <a:r>
              <a:rPr lang="en-US" altLang="ja-JP" baseline="30000" dirty="0">
                <a:solidFill>
                  <a:srgbClr val="0000FF"/>
                </a:solidFill>
                <a:latin typeface="Consolas"/>
                <a:cs typeface="Consolas"/>
              </a:rPr>
              <a:t> </a:t>
            </a:r>
            <a:r>
              <a:rPr lang="en-US" altLang="ja-JP" baseline="30000" dirty="0">
                <a:solidFill>
                  <a:schemeClr val="tx1"/>
                </a:solidFill>
                <a:latin typeface="Consolas"/>
                <a:cs typeface="Consolas"/>
              </a:rPr>
              <a:t>: BEGIN</a:t>
            </a:r>
          </a:p>
          <a:p>
            <a:r>
              <a:rPr lang="en-US" altLang="ja-JP" baseline="30000" dirty="0" smtClean="0">
                <a:solidFill>
                  <a:schemeClr val="tx1"/>
                </a:solidFill>
                <a:latin typeface="Consolas"/>
                <a:cs typeface="Consolas"/>
              </a:rPr>
              <a:t>  ORDER </a:t>
            </a:r>
            <a:r>
              <a:rPr lang="en-US" altLang="ja-JP" baseline="30000" dirty="0">
                <a:solidFill>
                  <a:schemeClr val="tx1"/>
                </a:solidFill>
                <a:latin typeface="Consolas"/>
                <a:cs typeface="Consolas"/>
              </a:rPr>
              <a:t>: {f; s; </a:t>
            </a:r>
            <a:r>
              <a:rPr lang="en-US" altLang="ja-JP" baseline="30000" dirty="0" err="1">
                <a:solidFill>
                  <a:schemeClr val="tx1"/>
                </a:solidFill>
                <a:latin typeface="Consolas"/>
                <a:cs typeface="Consolas"/>
              </a:rPr>
              <a:t>uid</a:t>
            </a:r>
            <a:r>
              <a:rPr lang="en-US" altLang="ja-JP" baseline="30000" dirty="0">
                <a:solidFill>
                  <a:schemeClr val="tx1"/>
                </a:solidFill>
                <a:latin typeface="Consolas"/>
                <a:cs typeface="Consolas"/>
              </a:rPr>
              <a:t>; </a:t>
            </a:r>
            <a:r>
              <a:rPr lang="en-US" altLang="ja-JP" baseline="30000" dirty="0" err="1">
                <a:solidFill>
                  <a:schemeClr val="tx1"/>
                </a:solidFill>
                <a:latin typeface="Consolas"/>
                <a:cs typeface="Consolas"/>
              </a:rPr>
              <a:t>pid</a:t>
            </a:r>
            <a:r>
              <a:rPr lang="en-US" altLang="ja-JP" baseline="30000" dirty="0">
                <a:solidFill>
                  <a:schemeClr val="tx1"/>
                </a:solidFill>
                <a:latin typeface="Consolas"/>
                <a:cs typeface="Consolas"/>
              </a:rPr>
              <a:t>; </a:t>
            </a:r>
            <a:r>
              <a:rPr lang="en-US" altLang="ja-JP" baseline="30000" dirty="0" err="1">
                <a:solidFill>
                  <a:schemeClr val="tx1"/>
                </a:solidFill>
                <a:latin typeface="Consolas"/>
                <a:cs typeface="Consolas"/>
              </a:rPr>
              <a:t>ppid</a:t>
            </a:r>
            <a:r>
              <a:rPr lang="en-US" altLang="ja-JP" baseline="30000" dirty="0">
                <a:solidFill>
                  <a:schemeClr val="tx1"/>
                </a:solidFill>
                <a:latin typeface="Consolas"/>
                <a:cs typeface="Consolas"/>
              </a:rPr>
              <a:t>; c; </a:t>
            </a:r>
            <a:r>
              <a:rPr lang="en-US" altLang="ja-JP" baseline="30000" dirty="0" err="1">
                <a:solidFill>
                  <a:schemeClr val="tx1"/>
                </a:solidFill>
                <a:latin typeface="Consolas"/>
                <a:cs typeface="Consolas"/>
              </a:rPr>
              <a:t>pri</a:t>
            </a:r>
            <a:r>
              <a:rPr lang="en-US" altLang="ja-JP" baseline="30000" dirty="0">
                <a:solidFill>
                  <a:schemeClr val="tx1"/>
                </a:solidFill>
                <a:latin typeface="Consolas"/>
                <a:cs typeface="Consolas"/>
              </a:rPr>
              <a:t>; </a:t>
            </a:r>
            <a:endParaRPr lang="en-US" altLang="ja-JP" baseline="30000" dirty="0" smtClean="0">
              <a:solidFill>
                <a:schemeClr val="tx1"/>
              </a:solidFill>
              <a:latin typeface="Consolas"/>
              <a:cs typeface="Consolas"/>
            </a:endParaRPr>
          </a:p>
          <a:p>
            <a:r>
              <a:rPr lang="en-US" altLang="ja-JP" baseline="30000" dirty="0">
                <a:solidFill>
                  <a:schemeClr val="tx1"/>
                </a:solidFill>
                <a:latin typeface="Consolas"/>
                <a:cs typeface="Consolas"/>
              </a:rPr>
              <a:t> </a:t>
            </a:r>
            <a:r>
              <a:rPr lang="en-US" altLang="ja-JP" baseline="30000" dirty="0" smtClean="0">
                <a:solidFill>
                  <a:schemeClr val="tx1"/>
                </a:solidFill>
                <a:latin typeface="Consolas"/>
                <a:cs typeface="Consolas"/>
              </a:rPr>
              <a:t>          </a:t>
            </a:r>
            <a:r>
              <a:rPr lang="en-US" altLang="ja-JP" baseline="30000" dirty="0" err="1" smtClean="0">
                <a:solidFill>
                  <a:schemeClr val="tx1"/>
                </a:solidFill>
                <a:latin typeface="Consolas"/>
                <a:cs typeface="Consolas"/>
              </a:rPr>
              <a:t>ni</a:t>
            </a:r>
            <a:r>
              <a:rPr lang="en-US" altLang="ja-JP" baseline="30000" dirty="0">
                <a:solidFill>
                  <a:schemeClr val="tx1"/>
                </a:solidFill>
                <a:latin typeface="Consolas"/>
                <a:cs typeface="Consolas"/>
              </a:rPr>
              <a:t>; </a:t>
            </a:r>
            <a:r>
              <a:rPr lang="en-US" altLang="ja-JP" baseline="30000" dirty="0" err="1">
                <a:solidFill>
                  <a:schemeClr val="tx1"/>
                </a:solidFill>
                <a:latin typeface="Consolas"/>
                <a:cs typeface="Consolas"/>
              </a:rPr>
              <a:t>addr</a:t>
            </a:r>
            <a:r>
              <a:rPr lang="en-US" altLang="ja-JP" baseline="30000" dirty="0">
                <a:solidFill>
                  <a:schemeClr val="tx1"/>
                </a:solidFill>
                <a:latin typeface="Consolas"/>
                <a:cs typeface="Consolas"/>
              </a:rPr>
              <a:t>; </a:t>
            </a:r>
            <a:r>
              <a:rPr lang="en-US" altLang="ja-JP" baseline="30000" dirty="0" err="1">
                <a:solidFill>
                  <a:schemeClr val="tx1"/>
                </a:solidFill>
                <a:latin typeface="Consolas"/>
                <a:cs typeface="Consolas"/>
              </a:rPr>
              <a:t>sz</a:t>
            </a:r>
            <a:r>
              <a:rPr lang="en-US" altLang="ja-JP" baseline="30000" dirty="0" smtClean="0">
                <a:solidFill>
                  <a:schemeClr val="tx1"/>
                </a:solidFill>
                <a:latin typeface="Consolas"/>
                <a:cs typeface="Consolas"/>
              </a:rPr>
              <a:t>;</a:t>
            </a:r>
            <a:r>
              <a:rPr lang="en-US" altLang="ja-JP" dirty="0" smtClean="0">
                <a:solidFill>
                  <a:schemeClr val="tx1"/>
                </a:solidFill>
                <a:latin typeface="Consolas"/>
                <a:cs typeface="Consolas"/>
              </a:rPr>
              <a:t> </a:t>
            </a:r>
            <a:r>
              <a:rPr lang="en-US" altLang="ja-JP" baseline="30000" dirty="0" err="1" smtClean="0">
                <a:solidFill>
                  <a:schemeClr val="tx1"/>
                </a:solidFill>
                <a:latin typeface="Consolas"/>
                <a:cs typeface="Consolas"/>
              </a:rPr>
              <a:t>wchan</a:t>
            </a:r>
            <a:r>
              <a:rPr lang="en-US" altLang="ja-JP" baseline="30000" dirty="0">
                <a:solidFill>
                  <a:schemeClr val="tx1"/>
                </a:solidFill>
                <a:latin typeface="Consolas"/>
                <a:cs typeface="Consolas"/>
              </a:rPr>
              <a:t>; </a:t>
            </a:r>
            <a:r>
              <a:rPr lang="en-US" altLang="ja-JP" baseline="30000" dirty="0" err="1" smtClean="0">
                <a:solidFill>
                  <a:schemeClr val="tx1"/>
                </a:solidFill>
                <a:latin typeface="Consolas"/>
                <a:cs typeface="Consolas"/>
              </a:rPr>
              <a:t>stime</a:t>
            </a:r>
            <a:r>
              <a:rPr lang="en-US" altLang="ja-JP" baseline="30000" dirty="0">
                <a:solidFill>
                  <a:schemeClr val="tx1"/>
                </a:solidFill>
                <a:latin typeface="Consolas"/>
                <a:cs typeface="Consolas"/>
              </a:rPr>
              <a:t>; </a:t>
            </a:r>
            <a:endParaRPr lang="en-US" altLang="ja-JP" baseline="30000" dirty="0" smtClean="0">
              <a:solidFill>
                <a:schemeClr val="tx1"/>
              </a:solidFill>
              <a:latin typeface="Consolas"/>
              <a:cs typeface="Consolas"/>
            </a:endParaRPr>
          </a:p>
          <a:p>
            <a:r>
              <a:rPr lang="en-US" altLang="ja-JP" baseline="30000" dirty="0">
                <a:solidFill>
                  <a:schemeClr val="tx1"/>
                </a:solidFill>
                <a:latin typeface="Consolas"/>
                <a:cs typeface="Consolas"/>
              </a:rPr>
              <a:t> </a:t>
            </a:r>
            <a:r>
              <a:rPr lang="en-US" altLang="ja-JP" baseline="30000" dirty="0" smtClean="0">
                <a:solidFill>
                  <a:schemeClr val="tx1"/>
                </a:solidFill>
                <a:latin typeface="Consolas"/>
                <a:cs typeface="Consolas"/>
              </a:rPr>
              <a:t>          </a:t>
            </a:r>
            <a:r>
              <a:rPr lang="en-US" altLang="ja-JP" baseline="30000" dirty="0" err="1" smtClean="0">
                <a:solidFill>
                  <a:schemeClr val="tx1"/>
                </a:solidFill>
                <a:latin typeface="Consolas"/>
                <a:cs typeface="Consolas"/>
              </a:rPr>
              <a:t>tty</a:t>
            </a:r>
            <a:r>
              <a:rPr lang="en-US" altLang="ja-JP" baseline="30000" dirty="0">
                <a:solidFill>
                  <a:schemeClr val="tx1"/>
                </a:solidFill>
                <a:latin typeface="Consolas"/>
                <a:cs typeface="Consolas"/>
              </a:rPr>
              <a:t>; time; </a:t>
            </a:r>
            <a:r>
              <a:rPr lang="en-US" altLang="ja-JP" baseline="30000" dirty="0" err="1">
                <a:solidFill>
                  <a:schemeClr val="tx1"/>
                </a:solidFill>
                <a:latin typeface="Consolas"/>
                <a:cs typeface="Consolas"/>
              </a:rPr>
              <a:t>cmd</a:t>
            </a:r>
            <a:r>
              <a:rPr lang="en-US" altLang="ja-JP" baseline="30000" dirty="0">
                <a:solidFill>
                  <a:schemeClr val="tx1"/>
                </a:solidFill>
                <a:latin typeface="Consolas"/>
                <a:cs typeface="Consolas"/>
              </a:rPr>
              <a:t>;} ;;</a:t>
            </a:r>
          </a:p>
          <a:p>
            <a:r>
              <a:rPr lang="it-IT" altLang="ja-JP" baseline="30000" dirty="0" smtClean="0">
                <a:solidFill>
                  <a:schemeClr val="tx1"/>
                </a:solidFill>
                <a:latin typeface="Consolas"/>
                <a:cs typeface="Consolas"/>
              </a:rPr>
              <a:t>  OPTION </a:t>
            </a:r>
            <a:r>
              <a:rPr lang="it-IT" altLang="ja-JP" baseline="30000" dirty="0">
                <a:solidFill>
                  <a:schemeClr val="tx1"/>
                </a:solidFill>
                <a:latin typeface="Consolas"/>
                <a:cs typeface="Consolas"/>
              </a:rPr>
              <a:t>e : ADD {}</a:t>
            </a:r>
          </a:p>
          <a:p>
            <a:r>
              <a:rPr lang="it-IT" altLang="ja-JP" baseline="30000" dirty="0">
                <a:solidFill>
                  <a:schemeClr val="tx1"/>
                </a:solidFill>
                <a:latin typeface="Consolas"/>
                <a:cs typeface="Consolas"/>
              </a:rPr>
              <a:t>  OPTION </a:t>
            </a:r>
            <a:r>
              <a:rPr lang="it-IT" altLang="ja-JP" baseline="30000" dirty="0" err="1">
                <a:solidFill>
                  <a:schemeClr val="tx1"/>
                </a:solidFill>
                <a:latin typeface="Consolas"/>
                <a:cs typeface="Consolas"/>
              </a:rPr>
              <a:t>f</a:t>
            </a:r>
            <a:r>
              <a:rPr lang="it-IT" altLang="ja-JP" baseline="30000" dirty="0">
                <a:solidFill>
                  <a:schemeClr val="tx1"/>
                </a:solidFill>
                <a:latin typeface="Consolas"/>
                <a:cs typeface="Consolas"/>
              </a:rPr>
              <a:t> : ADD {</a:t>
            </a:r>
            <a:r>
              <a:rPr lang="it-IT" altLang="ja-JP" baseline="30000" dirty="0" err="1">
                <a:solidFill>
                  <a:schemeClr val="tx1"/>
                </a:solidFill>
                <a:latin typeface="Consolas"/>
                <a:cs typeface="Consolas"/>
              </a:rPr>
              <a:t>uid</a:t>
            </a:r>
            <a:r>
              <a:rPr lang="it-IT" altLang="ja-JP" baseline="30000" dirty="0">
                <a:solidFill>
                  <a:schemeClr val="tx1"/>
                </a:solidFill>
                <a:latin typeface="Consolas"/>
                <a:cs typeface="Consolas"/>
              </a:rPr>
              <a:t> : </a:t>
            </a:r>
            <a:r>
              <a:rPr lang="it-IT" altLang="ja-JP" baseline="30000" dirty="0" err="1">
                <a:solidFill>
                  <a:schemeClr val="tx1"/>
                </a:solidFill>
                <a:latin typeface="Consolas"/>
                <a:cs typeface="Consolas"/>
              </a:rPr>
              <a:t>string</a:t>
            </a:r>
            <a:r>
              <a:rPr lang="it-IT" altLang="ja-JP" baseline="30000" dirty="0">
                <a:solidFill>
                  <a:schemeClr val="tx1"/>
                </a:solidFill>
                <a:latin typeface="Consolas"/>
                <a:cs typeface="Consolas"/>
              </a:rPr>
              <a:t>; </a:t>
            </a:r>
            <a:r>
              <a:rPr lang="it-IT" altLang="ja-JP" baseline="30000" dirty="0" err="1">
                <a:solidFill>
                  <a:schemeClr val="tx1"/>
                </a:solidFill>
                <a:latin typeface="Consolas"/>
                <a:cs typeface="Consolas"/>
              </a:rPr>
              <a:t>ppid</a:t>
            </a:r>
            <a:r>
              <a:rPr lang="it-IT" altLang="ja-JP" baseline="30000" dirty="0">
                <a:solidFill>
                  <a:schemeClr val="tx1"/>
                </a:solidFill>
                <a:latin typeface="Consolas"/>
                <a:cs typeface="Consolas"/>
              </a:rPr>
              <a:t> : </a:t>
            </a:r>
            <a:r>
              <a:rPr lang="it-IT" altLang="ja-JP" baseline="30000" dirty="0" err="1">
                <a:solidFill>
                  <a:schemeClr val="tx1"/>
                </a:solidFill>
                <a:latin typeface="Consolas"/>
                <a:cs typeface="Consolas"/>
              </a:rPr>
              <a:t>int</a:t>
            </a:r>
            <a:r>
              <a:rPr lang="it-IT" altLang="ja-JP" baseline="30000" dirty="0">
                <a:solidFill>
                  <a:schemeClr val="tx1"/>
                </a:solidFill>
                <a:latin typeface="Consolas"/>
                <a:cs typeface="Consolas"/>
              </a:rPr>
              <a:t>;</a:t>
            </a:r>
          </a:p>
          <a:p>
            <a:r>
              <a:rPr lang="en-US" altLang="ja-JP" baseline="30000" dirty="0">
                <a:solidFill>
                  <a:schemeClr val="tx1"/>
                </a:solidFill>
                <a:latin typeface="Consolas"/>
                <a:cs typeface="Consolas"/>
              </a:rPr>
              <a:t>                  c : </a:t>
            </a:r>
            <a:r>
              <a:rPr lang="en-US" altLang="ja-JP" baseline="30000" dirty="0" err="1">
                <a:solidFill>
                  <a:schemeClr val="tx1"/>
                </a:solidFill>
                <a:latin typeface="Consolas"/>
                <a:cs typeface="Consolas"/>
              </a:rPr>
              <a:t>int</a:t>
            </a:r>
            <a:r>
              <a:rPr lang="en-US" altLang="ja-JP" baseline="30000" dirty="0">
                <a:solidFill>
                  <a:schemeClr val="tx1"/>
                </a:solidFill>
                <a:latin typeface="Consolas"/>
                <a:cs typeface="Consolas"/>
              </a:rPr>
              <a:t>; </a:t>
            </a:r>
            <a:r>
              <a:rPr lang="en-US" altLang="ja-JP" baseline="30000" dirty="0" err="1">
                <a:solidFill>
                  <a:schemeClr val="tx1"/>
                </a:solidFill>
                <a:latin typeface="Consolas"/>
                <a:cs typeface="Consolas"/>
              </a:rPr>
              <a:t>stime</a:t>
            </a:r>
            <a:r>
              <a:rPr lang="en-US" altLang="ja-JP" baseline="30000" dirty="0">
                <a:solidFill>
                  <a:schemeClr val="tx1"/>
                </a:solidFill>
                <a:latin typeface="Consolas"/>
                <a:cs typeface="Consolas"/>
              </a:rPr>
              <a:t> : time} ;;</a:t>
            </a:r>
          </a:p>
          <a:p>
            <a:r>
              <a:rPr lang="en-US" altLang="ja-JP" baseline="30000" dirty="0">
                <a:solidFill>
                  <a:schemeClr val="tx1"/>
                </a:solidFill>
                <a:latin typeface="Consolas"/>
                <a:cs typeface="Consolas"/>
              </a:rPr>
              <a:t>  OPTION l : ADD {f : </a:t>
            </a:r>
            <a:r>
              <a:rPr lang="en-US" altLang="ja-JP" baseline="30000" dirty="0" err="1">
                <a:solidFill>
                  <a:schemeClr val="tx1"/>
                </a:solidFill>
                <a:latin typeface="Consolas"/>
                <a:cs typeface="Consolas"/>
              </a:rPr>
              <a:t>int</a:t>
            </a:r>
            <a:r>
              <a:rPr lang="en-US" altLang="ja-JP" baseline="30000" dirty="0">
                <a:solidFill>
                  <a:schemeClr val="tx1"/>
                </a:solidFill>
                <a:latin typeface="Consolas"/>
                <a:cs typeface="Consolas"/>
              </a:rPr>
              <a:t>; s : string; </a:t>
            </a:r>
            <a:r>
              <a:rPr lang="en-US" altLang="ja-JP" baseline="30000" dirty="0" err="1">
                <a:solidFill>
                  <a:schemeClr val="tx1"/>
                </a:solidFill>
                <a:latin typeface="Consolas"/>
                <a:cs typeface="Consolas"/>
              </a:rPr>
              <a:t>uid</a:t>
            </a:r>
            <a:r>
              <a:rPr lang="en-US" altLang="ja-JP" baseline="30000" dirty="0">
                <a:solidFill>
                  <a:schemeClr val="tx1"/>
                </a:solidFill>
                <a:latin typeface="Consolas"/>
                <a:cs typeface="Consolas"/>
              </a:rPr>
              <a:t> : </a:t>
            </a:r>
            <a:r>
              <a:rPr lang="en-US" altLang="ja-JP" baseline="30000" dirty="0" err="1">
                <a:solidFill>
                  <a:schemeClr val="tx1"/>
                </a:solidFill>
                <a:latin typeface="Consolas"/>
                <a:cs typeface="Consolas"/>
              </a:rPr>
              <a:t>int</a:t>
            </a:r>
            <a:r>
              <a:rPr lang="en-US" altLang="ja-JP" baseline="30000" dirty="0">
                <a:solidFill>
                  <a:schemeClr val="tx1"/>
                </a:solidFill>
                <a:latin typeface="Consolas"/>
                <a:cs typeface="Consolas"/>
              </a:rPr>
              <a:t>; </a:t>
            </a:r>
            <a:endParaRPr lang="en-US" altLang="ja-JP" baseline="30000" dirty="0" smtClean="0">
              <a:solidFill>
                <a:schemeClr val="tx1"/>
              </a:solidFill>
              <a:latin typeface="Consolas"/>
              <a:cs typeface="Consolas"/>
            </a:endParaRPr>
          </a:p>
          <a:p>
            <a:r>
              <a:rPr lang="en-US" altLang="ja-JP" baseline="30000" dirty="0">
                <a:solidFill>
                  <a:schemeClr val="tx1"/>
                </a:solidFill>
                <a:latin typeface="Consolas"/>
                <a:cs typeface="Consolas"/>
              </a:rPr>
              <a:t> </a:t>
            </a:r>
            <a:r>
              <a:rPr lang="en-US" altLang="ja-JP" baseline="30000" dirty="0" smtClean="0">
                <a:solidFill>
                  <a:schemeClr val="tx1"/>
                </a:solidFill>
                <a:latin typeface="Consolas"/>
                <a:cs typeface="Consolas"/>
              </a:rPr>
              <a:t>                 </a:t>
            </a:r>
            <a:r>
              <a:rPr lang="en-US" altLang="ja-JP" baseline="30000" dirty="0" err="1" smtClean="0">
                <a:solidFill>
                  <a:schemeClr val="tx1"/>
                </a:solidFill>
                <a:latin typeface="Consolas"/>
                <a:cs typeface="Consolas"/>
              </a:rPr>
              <a:t>ppid</a:t>
            </a:r>
            <a:r>
              <a:rPr lang="en-US" altLang="ja-JP" baseline="30000" dirty="0" smtClean="0">
                <a:solidFill>
                  <a:schemeClr val="tx1"/>
                </a:solidFill>
                <a:latin typeface="Consolas"/>
                <a:cs typeface="Consolas"/>
              </a:rPr>
              <a:t> </a:t>
            </a:r>
            <a:r>
              <a:rPr lang="en-US" altLang="ja-JP" baseline="30000" dirty="0">
                <a:solidFill>
                  <a:schemeClr val="tx1"/>
                </a:solidFill>
                <a:latin typeface="Consolas"/>
                <a:cs typeface="Consolas"/>
              </a:rPr>
              <a:t>: </a:t>
            </a:r>
            <a:r>
              <a:rPr lang="en-US" altLang="ja-JP" baseline="30000" dirty="0" err="1">
                <a:solidFill>
                  <a:schemeClr val="tx1"/>
                </a:solidFill>
                <a:latin typeface="Consolas"/>
                <a:cs typeface="Consolas"/>
              </a:rPr>
              <a:t>int</a:t>
            </a:r>
            <a:r>
              <a:rPr lang="en-US" altLang="ja-JP" baseline="30000" dirty="0" smtClean="0">
                <a:solidFill>
                  <a:schemeClr val="tx1"/>
                </a:solidFill>
                <a:latin typeface="Consolas"/>
                <a:cs typeface="Consolas"/>
              </a:rPr>
              <a:t>;</a:t>
            </a:r>
            <a:r>
              <a:rPr lang="en-US" altLang="ja-JP" dirty="0" smtClean="0">
                <a:solidFill>
                  <a:schemeClr val="tx1"/>
                </a:solidFill>
                <a:latin typeface="Consolas"/>
                <a:cs typeface="Consolas"/>
              </a:rPr>
              <a:t> </a:t>
            </a:r>
            <a:r>
              <a:rPr lang="sk-SK" altLang="ja-JP" baseline="30000" dirty="0" smtClean="0">
                <a:solidFill>
                  <a:schemeClr val="tx1"/>
                </a:solidFill>
                <a:latin typeface="Consolas"/>
                <a:cs typeface="Consolas"/>
              </a:rPr>
              <a:t>c </a:t>
            </a:r>
            <a:r>
              <a:rPr lang="sk-SK" altLang="ja-JP" baseline="30000" dirty="0">
                <a:solidFill>
                  <a:schemeClr val="tx1"/>
                </a:solidFill>
                <a:latin typeface="Consolas"/>
                <a:cs typeface="Consolas"/>
              </a:rPr>
              <a:t>: int; pri : int; </a:t>
            </a:r>
            <a:endParaRPr lang="sk-SK" altLang="ja-JP" baseline="30000" dirty="0" smtClean="0">
              <a:solidFill>
                <a:schemeClr val="tx1"/>
              </a:solidFill>
              <a:latin typeface="Consolas"/>
              <a:cs typeface="Consolas"/>
            </a:endParaRPr>
          </a:p>
          <a:p>
            <a:r>
              <a:rPr lang="sk-SK" altLang="ja-JP" baseline="30000" dirty="0">
                <a:solidFill>
                  <a:schemeClr val="tx1"/>
                </a:solidFill>
                <a:latin typeface="Consolas"/>
                <a:cs typeface="Consolas"/>
              </a:rPr>
              <a:t> </a:t>
            </a:r>
            <a:r>
              <a:rPr lang="sk-SK" altLang="ja-JP" baseline="30000" dirty="0" smtClean="0">
                <a:solidFill>
                  <a:schemeClr val="tx1"/>
                </a:solidFill>
                <a:latin typeface="Consolas"/>
                <a:cs typeface="Consolas"/>
              </a:rPr>
              <a:t>                 ni </a:t>
            </a:r>
            <a:r>
              <a:rPr lang="sk-SK" altLang="ja-JP" baseline="30000" dirty="0">
                <a:solidFill>
                  <a:schemeClr val="tx1"/>
                </a:solidFill>
                <a:latin typeface="Consolas"/>
                <a:cs typeface="Consolas"/>
              </a:rPr>
              <a:t>: int; addr : string;</a:t>
            </a:r>
          </a:p>
          <a:p>
            <a:r>
              <a:rPr lang="pl-PL" altLang="ja-JP" baseline="30000" dirty="0">
                <a:solidFill>
                  <a:schemeClr val="tx1"/>
                </a:solidFill>
                <a:latin typeface="Consolas"/>
                <a:cs typeface="Consolas"/>
              </a:rPr>
              <a:t>                  </a:t>
            </a:r>
            <a:r>
              <a:rPr lang="pl-PL" altLang="ja-JP" baseline="30000" dirty="0" err="1">
                <a:solidFill>
                  <a:schemeClr val="tx1"/>
                </a:solidFill>
                <a:latin typeface="Consolas"/>
                <a:cs typeface="Consolas"/>
              </a:rPr>
              <a:t>sz</a:t>
            </a:r>
            <a:r>
              <a:rPr lang="pl-PL" altLang="ja-JP" baseline="30000" dirty="0">
                <a:solidFill>
                  <a:schemeClr val="tx1"/>
                </a:solidFill>
                <a:latin typeface="Consolas"/>
                <a:cs typeface="Consolas"/>
              </a:rPr>
              <a:t> : </a:t>
            </a:r>
            <a:r>
              <a:rPr lang="pl-PL" altLang="ja-JP" baseline="30000" dirty="0" err="1">
                <a:solidFill>
                  <a:schemeClr val="tx1"/>
                </a:solidFill>
                <a:latin typeface="Consolas"/>
                <a:cs typeface="Consolas"/>
              </a:rPr>
              <a:t>int</a:t>
            </a:r>
            <a:r>
              <a:rPr lang="pl-PL" altLang="ja-JP" baseline="30000" dirty="0">
                <a:solidFill>
                  <a:schemeClr val="tx1"/>
                </a:solidFill>
                <a:latin typeface="Consolas"/>
                <a:cs typeface="Consolas"/>
              </a:rPr>
              <a:t>; </a:t>
            </a:r>
            <a:r>
              <a:rPr lang="pl-PL" altLang="ja-JP" baseline="30000" dirty="0" err="1">
                <a:solidFill>
                  <a:schemeClr val="tx1"/>
                </a:solidFill>
                <a:latin typeface="Consolas"/>
                <a:cs typeface="Consolas"/>
              </a:rPr>
              <a:t>wchan</a:t>
            </a:r>
            <a:r>
              <a:rPr lang="pl-PL" altLang="ja-JP" baseline="30000" dirty="0">
                <a:solidFill>
                  <a:schemeClr val="tx1"/>
                </a:solidFill>
                <a:latin typeface="Consolas"/>
                <a:cs typeface="Consolas"/>
              </a:rPr>
              <a:t> : string}</a:t>
            </a:r>
          </a:p>
          <a:p>
            <a:r>
              <a:rPr lang="pl-PL" altLang="ja-JP" baseline="30000" dirty="0">
                <a:solidFill>
                  <a:schemeClr val="tx1"/>
                </a:solidFill>
                <a:latin typeface="Consolas"/>
                <a:cs typeface="Consolas"/>
              </a:rPr>
              <a:t>  DEFAULT : {uid : int; tty : string; time : </a:t>
            </a:r>
            <a:r>
              <a:rPr lang="en-US" altLang="ja-JP" baseline="30000" dirty="0" smtClean="0">
                <a:solidFill>
                  <a:schemeClr val="tx1"/>
                </a:solidFill>
                <a:latin typeface="Consolas"/>
                <a:cs typeface="Consolas"/>
              </a:rPr>
              <a:t>s</a:t>
            </a:r>
            <a:r>
              <a:rPr lang="pl-PL" altLang="ja-JP" baseline="30000" dirty="0" smtClean="0">
                <a:solidFill>
                  <a:schemeClr val="tx1"/>
                </a:solidFill>
                <a:latin typeface="Consolas"/>
                <a:cs typeface="Consolas"/>
              </a:rPr>
              <a:t>tring</a:t>
            </a:r>
            <a:r>
              <a:rPr lang="pl-PL" altLang="ja-JP" baseline="30000" dirty="0">
                <a:solidFill>
                  <a:schemeClr val="tx1"/>
                </a:solidFill>
                <a:latin typeface="Consolas"/>
                <a:cs typeface="Consolas"/>
              </a:rPr>
              <a:t>;</a:t>
            </a:r>
          </a:p>
          <a:p>
            <a:r>
              <a:rPr lang="en-US" altLang="ja-JP" baseline="30000" dirty="0">
                <a:solidFill>
                  <a:schemeClr val="tx1"/>
                </a:solidFill>
                <a:latin typeface="Consolas"/>
                <a:cs typeface="Consolas"/>
              </a:rPr>
              <a:t>             </a:t>
            </a:r>
            <a:r>
              <a:rPr lang="en-US" altLang="ja-JP" baseline="30000" dirty="0" err="1">
                <a:solidFill>
                  <a:schemeClr val="tx1"/>
                </a:solidFill>
                <a:latin typeface="Consolas"/>
                <a:cs typeface="Consolas"/>
              </a:rPr>
              <a:t>cmd</a:t>
            </a:r>
            <a:r>
              <a:rPr lang="en-US" altLang="ja-JP" baseline="30000" dirty="0">
                <a:solidFill>
                  <a:schemeClr val="tx1"/>
                </a:solidFill>
                <a:latin typeface="Consolas"/>
                <a:cs typeface="Consolas"/>
              </a:rPr>
              <a:t> : string with </a:t>
            </a:r>
            <a:r>
              <a:rPr lang="en-US" altLang="ja-JP" baseline="30000" dirty="0" err="1">
                <a:solidFill>
                  <a:schemeClr val="tx1"/>
                </a:solidFill>
                <a:latin typeface="Consolas"/>
                <a:cs typeface="Consolas"/>
              </a:rPr>
              <a:t>delim</a:t>
            </a:r>
            <a:r>
              <a:rPr lang="en-US" altLang="ja-JP" baseline="30000" dirty="0">
                <a:solidFill>
                  <a:schemeClr val="tx1"/>
                </a:solidFill>
                <a:latin typeface="Consolas"/>
                <a:cs typeface="Consolas"/>
              </a:rPr>
              <a:t> = ""}</a:t>
            </a:r>
          </a:p>
          <a:p>
            <a:r>
              <a:rPr lang="en-US" altLang="ja-JP" baseline="30000" dirty="0">
                <a:solidFill>
                  <a:schemeClr val="tx1"/>
                </a:solidFill>
                <a:latin typeface="Consolas"/>
                <a:cs typeface="Consolas"/>
              </a:rPr>
              <a:t>END;;</a:t>
            </a:r>
            <a:endParaRPr kumimoji="1" lang="ja-JP" altLang="en-US" dirty="0">
              <a:solidFill>
                <a:schemeClr val="tx1"/>
              </a:solidFill>
              <a:latin typeface="Consolas"/>
              <a:cs typeface="Consolas"/>
            </a:endParaRPr>
          </a:p>
        </p:txBody>
      </p:sp>
      <p:sp>
        <p:nvSpPr>
          <p:cNvPr id="6" name="正方形/長方形 5"/>
          <p:cNvSpPr/>
          <p:nvPr/>
        </p:nvSpPr>
        <p:spPr>
          <a:xfrm>
            <a:off x="277682" y="2595694"/>
            <a:ext cx="4026950" cy="2408990"/>
          </a:xfrm>
          <a:prstGeom prst="rect">
            <a:avLst/>
          </a:prstGeom>
          <a:noFill/>
          <a:ln w="28575" cmpd="sng"/>
          <a:effectLst/>
        </p:spPr>
        <p:style>
          <a:lnRef idx="1">
            <a:schemeClr val="accent1"/>
          </a:lnRef>
          <a:fillRef idx="3">
            <a:schemeClr val="accent1"/>
          </a:fillRef>
          <a:effectRef idx="2">
            <a:schemeClr val="accent1"/>
          </a:effectRef>
          <a:fontRef idx="minor">
            <a:schemeClr val="lt1"/>
          </a:fontRef>
        </p:style>
        <p:txBody>
          <a:bodyPr rtlCol="0" anchor="ctr"/>
          <a:lstStyle/>
          <a:p>
            <a:r>
              <a:rPr lang="en-US" altLang="ja-JP" baseline="30000" dirty="0">
                <a:solidFill>
                  <a:srgbClr val="000000"/>
                </a:solidFill>
                <a:latin typeface="Consolas"/>
                <a:cs typeface="Consolas"/>
              </a:rPr>
              <a:t>COMMAND </a:t>
            </a:r>
            <a:r>
              <a:rPr lang="en-US" altLang="ja-JP" sz="2800" baseline="30000" dirty="0" err="1">
                <a:solidFill>
                  <a:srgbClr val="0000FF"/>
                </a:solidFill>
                <a:latin typeface="Consolas"/>
                <a:cs typeface="Consolas"/>
              </a:rPr>
              <a:t>df</a:t>
            </a:r>
            <a:r>
              <a:rPr lang="en-US" altLang="ja-JP" baseline="30000" dirty="0">
                <a:solidFill>
                  <a:srgbClr val="0000FF"/>
                </a:solidFill>
                <a:latin typeface="Consolas"/>
                <a:cs typeface="Consolas"/>
              </a:rPr>
              <a:t> </a:t>
            </a:r>
            <a:r>
              <a:rPr lang="en-US" altLang="ja-JP" baseline="30000" dirty="0">
                <a:solidFill>
                  <a:srgbClr val="000000"/>
                </a:solidFill>
                <a:latin typeface="Consolas"/>
                <a:cs typeface="Consolas"/>
              </a:rPr>
              <a:t>: BEGIN</a:t>
            </a:r>
          </a:p>
          <a:p>
            <a:r>
              <a:rPr lang="en-US" altLang="ja-JP" baseline="30000" dirty="0">
                <a:solidFill>
                  <a:srgbClr val="000000"/>
                </a:solidFill>
                <a:latin typeface="Consolas"/>
                <a:cs typeface="Consolas"/>
              </a:rPr>
              <a:t>  ORDER : {</a:t>
            </a:r>
            <a:r>
              <a:rPr lang="en-US" altLang="ja-JP" baseline="30000" dirty="0" err="1">
                <a:solidFill>
                  <a:srgbClr val="000000"/>
                </a:solidFill>
                <a:latin typeface="Consolas"/>
                <a:cs typeface="Consolas"/>
              </a:rPr>
              <a:t>filesystem</a:t>
            </a:r>
            <a:r>
              <a:rPr lang="en-US" altLang="ja-JP" baseline="30000" dirty="0">
                <a:solidFill>
                  <a:srgbClr val="000000"/>
                </a:solidFill>
                <a:latin typeface="Consolas"/>
                <a:cs typeface="Consolas"/>
              </a:rPr>
              <a:t>; type; size; used; </a:t>
            </a:r>
          </a:p>
          <a:p>
            <a:r>
              <a:rPr lang="en-US" altLang="ja-JP" baseline="30000" dirty="0">
                <a:solidFill>
                  <a:srgbClr val="000000"/>
                </a:solidFill>
                <a:latin typeface="Consolas"/>
                <a:cs typeface="Consolas"/>
              </a:rPr>
              <a:t>           available; use;</a:t>
            </a:r>
            <a:r>
              <a:rPr lang="en-US" altLang="ja-JP" dirty="0">
                <a:solidFill>
                  <a:srgbClr val="000000"/>
                </a:solidFill>
                <a:latin typeface="Consolas"/>
                <a:cs typeface="Consolas"/>
              </a:rPr>
              <a:t> </a:t>
            </a:r>
            <a:r>
              <a:rPr lang="en-US" altLang="ja-JP" baseline="30000" dirty="0" err="1">
                <a:solidFill>
                  <a:srgbClr val="000000"/>
                </a:solidFill>
                <a:latin typeface="Consolas"/>
                <a:cs typeface="Consolas"/>
              </a:rPr>
              <a:t>mounted_on</a:t>
            </a:r>
            <a:r>
              <a:rPr lang="en-US" altLang="ja-JP" baseline="30000" dirty="0">
                <a:solidFill>
                  <a:srgbClr val="000000"/>
                </a:solidFill>
                <a:latin typeface="Consolas"/>
                <a:cs typeface="Consolas"/>
              </a:rPr>
              <a:t>} ;;</a:t>
            </a:r>
          </a:p>
          <a:p>
            <a:r>
              <a:rPr lang="en-US" altLang="ja-JP" baseline="30000" dirty="0">
                <a:solidFill>
                  <a:srgbClr val="000000"/>
                </a:solidFill>
                <a:latin typeface="Consolas"/>
                <a:cs typeface="Consolas"/>
              </a:rPr>
              <a:t>  OPTION T : ADD {type : string};;</a:t>
            </a:r>
          </a:p>
          <a:p>
            <a:r>
              <a:rPr lang="en-US" altLang="ja-JP" baseline="30000" dirty="0">
                <a:solidFill>
                  <a:srgbClr val="000000"/>
                </a:solidFill>
                <a:latin typeface="Consolas"/>
                <a:cs typeface="Consolas"/>
              </a:rPr>
              <a:t>  OPTION h : MODIFY {size : hint; use : hint; </a:t>
            </a:r>
          </a:p>
          <a:p>
            <a:r>
              <a:rPr lang="en-US" altLang="ja-JP" baseline="30000" dirty="0">
                <a:solidFill>
                  <a:srgbClr val="000000"/>
                </a:solidFill>
                <a:latin typeface="Consolas"/>
                <a:cs typeface="Consolas"/>
              </a:rPr>
              <a:t>                     avail : hint} ;;</a:t>
            </a:r>
          </a:p>
          <a:p>
            <a:r>
              <a:rPr lang="en-US" altLang="ja-JP" baseline="30000" dirty="0">
                <a:solidFill>
                  <a:srgbClr val="000000"/>
                </a:solidFill>
                <a:latin typeface="Consolas"/>
                <a:cs typeface="Consolas"/>
              </a:rPr>
              <a:t>  DEFAULT : {</a:t>
            </a:r>
            <a:r>
              <a:rPr lang="en-US" altLang="ja-JP" baseline="30000" dirty="0" err="1">
                <a:solidFill>
                  <a:srgbClr val="000000"/>
                </a:solidFill>
                <a:latin typeface="Consolas"/>
                <a:cs typeface="Consolas"/>
              </a:rPr>
              <a:t>filesystem</a:t>
            </a:r>
            <a:r>
              <a:rPr lang="en-US" altLang="ja-JP" baseline="30000" dirty="0">
                <a:solidFill>
                  <a:srgbClr val="000000"/>
                </a:solidFill>
                <a:latin typeface="Consolas"/>
                <a:cs typeface="Consolas"/>
              </a:rPr>
              <a:t> : string; size : </a:t>
            </a:r>
            <a:r>
              <a:rPr lang="en-US" altLang="ja-JP" baseline="30000" dirty="0" err="1">
                <a:solidFill>
                  <a:srgbClr val="000000"/>
                </a:solidFill>
                <a:latin typeface="Consolas"/>
                <a:cs typeface="Consolas"/>
              </a:rPr>
              <a:t>int</a:t>
            </a:r>
            <a:r>
              <a:rPr lang="en-US" altLang="ja-JP" baseline="30000" dirty="0">
                <a:solidFill>
                  <a:srgbClr val="000000"/>
                </a:solidFill>
                <a:latin typeface="Consolas"/>
                <a:cs typeface="Consolas"/>
              </a:rPr>
              <a:t>;</a:t>
            </a:r>
          </a:p>
          <a:p>
            <a:r>
              <a:rPr lang="en-US" altLang="ja-JP" baseline="30000" dirty="0">
                <a:solidFill>
                  <a:srgbClr val="000000"/>
                </a:solidFill>
                <a:latin typeface="Consolas"/>
                <a:cs typeface="Consolas"/>
              </a:rPr>
              <a:t>             used : </a:t>
            </a:r>
            <a:r>
              <a:rPr lang="en-US" altLang="ja-JP" baseline="30000" dirty="0" err="1">
                <a:solidFill>
                  <a:srgbClr val="000000"/>
                </a:solidFill>
                <a:latin typeface="Consolas"/>
                <a:cs typeface="Consolas"/>
              </a:rPr>
              <a:t>int</a:t>
            </a:r>
            <a:r>
              <a:rPr lang="en-US" altLang="ja-JP" baseline="30000" dirty="0">
                <a:solidFill>
                  <a:srgbClr val="000000"/>
                </a:solidFill>
                <a:latin typeface="Consolas"/>
                <a:cs typeface="Consolas"/>
              </a:rPr>
              <a:t>; available : </a:t>
            </a:r>
            <a:r>
              <a:rPr lang="en-US" altLang="ja-JP" baseline="30000" dirty="0" err="1">
                <a:solidFill>
                  <a:srgbClr val="000000"/>
                </a:solidFill>
                <a:latin typeface="Consolas"/>
                <a:cs typeface="Consolas"/>
              </a:rPr>
              <a:t>int</a:t>
            </a:r>
            <a:r>
              <a:rPr lang="en-US" altLang="ja-JP" baseline="30000" dirty="0">
                <a:solidFill>
                  <a:srgbClr val="000000"/>
                </a:solidFill>
                <a:latin typeface="Consolas"/>
                <a:cs typeface="Consolas"/>
              </a:rPr>
              <a:t>; </a:t>
            </a:r>
          </a:p>
          <a:p>
            <a:r>
              <a:rPr lang="en-US" altLang="ja-JP" baseline="30000" dirty="0">
                <a:solidFill>
                  <a:srgbClr val="000000"/>
                </a:solidFill>
                <a:latin typeface="Consolas"/>
                <a:cs typeface="Consolas"/>
              </a:rPr>
              <a:t>             use : </a:t>
            </a:r>
            <a:r>
              <a:rPr lang="en-US" altLang="ja-JP" baseline="30000" dirty="0" err="1">
                <a:solidFill>
                  <a:srgbClr val="000000"/>
                </a:solidFill>
                <a:latin typeface="Consolas"/>
                <a:cs typeface="Consolas"/>
              </a:rPr>
              <a:t>int</a:t>
            </a:r>
            <a:r>
              <a:rPr lang="en-US" altLang="ja-JP" baseline="30000" dirty="0">
                <a:solidFill>
                  <a:srgbClr val="000000"/>
                </a:solidFill>
                <a:latin typeface="Consolas"/>
                <a:cs typeface="Consolas"/>
              </a:rPr>
              <a:t>; </a:t>
            </a:r>
            <a:r>
              <a:rPr lang="en-US" altLang="ja-JP" baseline="30000" dirty="0" err="1">
                <a:solidFill>
                  <a:srgbClr val="000000"/>
                </a:solidFill>
                <a:latin typeface="Consolas"/>
                <a:cs typeface="Consolas"/>
              </a:rPr>
              <a:t>mouted_on</a:t>
            </a:r>
            <a:r>
              <a:rPr lang="en-US" altLang="ja-JP" baseline="30000" dirty="0">
                <a:solidFill>
                  <a:srgbClr val="000000"/>
                </a:solidFill>
                <a:latin typeface="Consolas"/>
                <a:cs typeface="Consolas"/>
              </a:rPr>
              <a:t> :</a:t>
            </a:r>
            <a:r>
              <a:rPr lang="en-US" altLang="ja-JP" dirty="0">
                <a:solidFill>
                  <a:srgbClr val="000000"/>
                </a:solidFill>
                <a:latin typeface="Consolas"/>
                <a:cs typeface="Consolas"/>
              </a:rPr>
              <a:t> </a:t>
            </a:r>
            <a:r>
              <a:rPr lang="en-US" altLang="ja-JP" baseline="30000" dirty="0">
                <a:solidFill>
                  <a:srgbClr val="000000"/>
                </a:solidFill>
                <a:latin typeface="Consolas"/>
                <a:cs typeface="Consolas"/>
              </a:rPr>
              <a:t>string}</a:t>
            </a:r>
          </a:p>
          <a:p>
            <a:r>
              <a:rPr lang="en-US" altLang="ja-JP" baseline="30000" dirty="0">
                <a:solidFill>
                  <a:srgbClr val="000000"/>
                </a:solidFill>
                <a:latin typeface="Consolas"/>
                <a:cs typeface="Consolas"/>
              </a:rPr>
              <a:t>END;</a:t>
            </a:r>
            <a:r>
              <a:rPr lang="en-US" altLang="ja-JP" baseline="30000" dirty="0" smtClean="0">
                <a:solidFill>
                  <a:srgbClr val="000000"/>
                </a:solidFill>
                <a:latin typeface="Consolas"/>
                <a:cs typeface="Consolas"/>
              </a:rPr>
              <a:t>;</a:t>
            </a:r>
            <a:endParaRPr lang="ja-JP" altLang="en-US" dirty="0">
              <a:solidFill>
                <a:srgbClr val="000000"/>
              </a:solidFill>
              <a:latin typeface="Consolas"/>
              <a:cs typeface="Consolas"/>
            </a:endParaRPr>
          </a:p>
        </p:txBody>
      </p:sp>
      <p:sp>
        <p:nvSpPr>
          <p:cNvPr id="8" name="正方形/長方形 7"/>
          <p:cNvSpPr/>
          <p:nvPr/>
        </p:nvSpPr>
        <p:spPr>
          <a:xfrm>
            <a:off x="277682" y="5222888"/>
            <a:ext cx="3802050" cy="1443623"/>
          </a:xfrm>
          <a:prstGeom prst="rect">
            <a:avLst/>
          </a:prstGeom>
          <a:solidFill>
            <a:schemeClr val="tx2">
              <a:lumMod val="20000"/>
              <a:lumOff val="80000"/>
              <a:alpha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solidFill>
                  <a:schemeClr val="tx1"/>
                </a:solidFill>
                <a:latin typeface="Consolas"/>
                <a:cs typeface="Consolas"/>
              </a:rPr>
              <a:t>フィールド数</a:t>
            </a:r>
            <a:r>
              <a:rPr lang="en-US" altLang="ja-JP" sz="2400" dirty="0" smtClean="0">
                <a:solidFill>
                  <a:schemeClr val="tx1"/>
                </a:solidFill>
                <a:latin typeface="Consolas"/>
                <a:cs typeface="Consolas"/>
              </a:rPr>
              <a:t>:7</a:t>
            </a:r>
          </a:p>
          <a:p>
            <a:pPr algn="ctr"/>
            <a:r>
              <a:rPr kumimoji="1" lang="ja-JP" altLang="en-US" sz="2400" dirty="0" smtClean="0">
                <a:solidFill>
                  <a:schemeClr val="tx1"/>
                </a:solidFill>
                <a:latin typeface="Consolas"/>
                <a:cs typeface="Consolas"/>
              </a:rPr>
              <a:t>対応したオプション</a:t>
            </a:r>
            <a:r>
              <a:rPr kumimoji="1" lang="en-US" altLang="ja-JP" sz="2400" dirty="0" smtClean="0">
                <a:solidFill>
                  <a:schemeClr val="tx1"/>
                </a:solidFill>
                <a:latin typeface="Consolas"/>
                <a:cs typeface="Consolas"/>
              </a:rPr>
              <a:t>:</a:t>
            </a:r>
            <a:r>
              <a:rPr kumimoji="1" lang="en-US" altLang="ja-JP" sz="2400" dirty="0" err="1" smtClean="0">
                <a:solidFill>
                  <a:schemeClr val="tx1"/>
                </a:solidFill>
                <a:latin typeface="Consolas"/>
                <a:cs typeface="Consolas"/>
              </a:rPr>
              <a:t>T,h</a:t>
            </a:r>
            <a:endParaRPr kumimoji="1" lang="ja-JP" altLang="en-US" sz="2400" dirty="0">
              <a:solidFill>
                <a:schemeClr val="tx1"/>
              </a:solidFill>
              <a:latin typeface="Consolas"/>
              <a:cs typeface="Consolas"/>
            </a:endParaRPr>
          </a:p>
        </p:txBody>
      </p:sp>
      <p:sp>
        <p:nvSpPr>
          <p:cNvPr id="9" name="正方形/長方形 8"/>
          <p:cNvSpPr/>
          <p:nvPr/>
        </p:nvSpPr>
        <p:spPr>
          <a:xfrm>
            <a:off x="4304632" y="5628105"/>
            <a:ext cx="4170947" cy="988996"/>
          </a:xfrm>
          <a:prstGeom prst="rect">
            <a:avLst/>
          </a:prstGeom>
          <a:solidFill>
            <a:schemeClr val="tx2">
              <a:lumMod val="20000"/>
              <a:lumOff val="80000"/>
              <a:alpha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solidFill>
                  <a:schemeClr val="tx1"/>
                </a:solidFill>
                <a:latin typeface="Consolas"/>
                <a:cs typeface="Consolas"/>
              </a:rPr>
              <a:t>フィールド数</a:t>
            </a:r>
            <a:r>
              <a:rPr lang="en-US" altLang="ja-JP" sz="2400" dirty="0" smtClean="0">
                <a:solidFill>
                  <a:schemeClr val="tx1"/>
                </a:solidFill>
                <a:latin typeface="Consolas"/>
                <a:cs typeface="Consolas"/>
              </a:rPr>
              <a:t>:15</a:t>
            </a:r>
          </a:p>
          <a:p>
            <a:pPr algn="ctr"/>
            <a:r>
              <a:rPr kumimoji="1" lang="ja-JP" altLang="en-US" sz="2400" dirty="0" smtClean="0">
                <a:solidFill>
                  <a:schemeClr val="tx1"/>
                </a:solidFill>
                <a:latin typeface="Consolas"/>
                <a:cs typeface="Consolas"/>
              </a:rPr>
              <a:t>対応したオプション</a:t>
            </a:r>
            <a:r>
              <a:rPr kumimoji="1" lang="en-US" altLang="ja-JP" sz="2400" dirty="0" smtClean="0">
                <a:solidFill>
                  <a:schemeClr val="tx1"/>
                </a:solidFill>
                <a:latin typeface="Consolas"/>
                <a:cs typeface="Consolas"/>
              </a:rPr>
              <a:t>:</a:t>
            </a:r>
            <a:r>
              <a:rPr kumimoji="1" lang="en-US" altLang="ja-JP" sz="2400" dirty="0" err="1" smtClean="0">
                <a:solidFill>
                  <a:schemeClr val="tx1"/>
                </a:solidFill>
                <a:latin typeface="Consolas"/>
                <a:cs typeface="Consolas"/>
              </a:rPr>
              <a:t>e,f,l</a:t>
            </a:r>
            <a:endParaRPr kumimoji="1" lang="ja-JP" altLang="en-US" sz="2400" dirty="0">
              <a:solidFill>
                <a:schemeClr val="tx1"/>
              </a:solidFill>
              <a:latin typeface="Consolas"/>
              <a:cs typeface="Consolas"/>
            </a:endParaRPr>
          </a:p>
        </p:txBody>
      </p:sp>
    </p:spTree>
    <p:extLst>
      <p:ext uri="{BB962C8B-B14F-4D97-AF65-F5344CB8AC3E}">
        <p14:creationId xmlns:p14="http://schemas.microsoft.com/office/powerpoint/2010/main" val="3403113588"/>
      </p:ext>
    </p:extLst>
  </p:cSld>
  <p:clrMapOvr>
    <a:masterClrMapping/>
  </p:clrMapOvr>
  <mc:AlternateContent xmlns:mc="http://schemas.openxmlformats.org/markup-compatibility/2006" xmlns:p14="http://schemas.microsoft.com/office/powerpoint/2010/main">
    <mc:Choice Requires="p14">
      <p:transition spd="slow" p14:dur="2000" advTm="24334"/>
    </mc:Choice>
    <mc:Fallback xmlns="">
      <p:transition spd="slow" advTm="2433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900" dirty="0" err="1" smtClean="0"/>
              <a:t>ls</a:t>
            </a:r>
            <a:r>
              <a:rPr lang="ja-JP" altLang="en-US" sz="3900" dirty="0" smtClean="0"/>
              <a:t>コマンドを利用するプログラム例</a:t>
            </a:r>
            <a:endParaRPr kumimoji="1" lang="ja-JP" altLang="en-US" sz="3900" dirty="0"/>
          </a:p>
        </p:txBody>
      </p:sp>
      <p:sp>
        <p:nvSpPr>
          <p:cNvPr id="3" name="コンテンツ プレースホルダー 2"/>
          <p:cNvSpPr>
            <a:spLocks noGrp="1"/>
          </p:cNvSpPr>
          <p:nvPr>
            <p:ph idx="1"/>
          </p:nvPr>
        </p:nvSpPr>
        <p:spPr/>
        <p:txBody>
          <a:bodyPr/>
          <a:lstStyle/>
          <a:p>
            <a:r>
              <a:rPr kumimoji="1" lang="en-US" altLang="ja-JP" sz="2800" dirty="0" err="1" smtClean="0"/>
              <a:t>ls</a:t>
            </a:r>
            <a:r>
              <a:rPr kumimoji="1" lang="en-US" altLang="ja-JP" sz="2800" dirty="0" smtClean="0"/>
              <a:t> -l</a:t>
            </a:r>
            <a:r>
              <a:rPr kumimoji="1" lang="ja-JP" altLang="en-US" sz="2800" dirty="0" smtClean="0"/>
              <a:t>の出力からサイズ</a:t>
            </a:r>
            <a:r>
              <a:rPr kumimoji="1" lang="ja-JP" altLang="en-US" sz="2800" dirty="0" smtClean="0"/>
              <a:t>の合計</a:t>
            </a:r>
            <a:r>
              <a:rPr kumimoji="1" lang="ja-JP" altLang="en-US" sz="2800" dirty="0" smtClean="0"/>
              <a:t>が与えられた閾値</a:t>
            </a:r>
            <a:r>
              <a:rPr kumimoji="1" lang="ja-JP" altLang="en-US" sz="2800" dirty="0" smtClean="0"/>
              <a:t>より</a:t>
            </a:r>
            <a:r>
              <a:rPr kumimoji="1" lang="ja-JP" altLang="en-US" sz="2800" dirty="0" smtClean="0"/>
              <a:t>小さいファイル</a:t>
            </a:r>
            <a:r>
              <a:rPr kumimoji="1" lang="ja-JP" altLang="en-US" sz="2800" dirty="0" smtClean="0"/>
              <a:t>集合を求めたい</a:t>
            </a:r>
            <a:endParaRPr lang="en-US" altLang="ja-JP" dirty="0"/>
          </a:p>
          <a:p>
            <a:r>
              <a:rPr kumimoji="1" lang="ja-JP" altLang="en-US" sz="2800" dirty="0" smtClean="0"/>
              <a:t>例</a:t>
            </a:r>
            <a:r>
              <a:rPr lang="en-US" altLang="ja-JP" sz="2800" dirty="0"/>
              <a:t> </a:t>
            </a:r>
            <a:r>
              <a:rPr lang="ja-JP" altLang="en-US" sz="2800" dirty="0" smtClean="0"/>
              <a:t>閾値</a:t>
            </a:r>
            <a:r>
              <a:rPr lang="en-US" altLang="ja-JP" sz="2800" dirty="0" smtClean="0"/>
              <a:t>=10000Byte</a:t>
            </a:r>
            <a:endParaRPr kumimoji="1" lang="en-US" altLang="ja-JP" sz="2800" dirty="0" smtClean="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3</a:t>
            </a:fld>
            <a:endParaRPr kumimoji="1" lang="ja-JP" altLang="en-US"/>
          </a:p>
        </p:txBody>
      </p:sp>
      <p:sp>
        <p:nvSpPr>
          <p:cNvPr id="5" name="正方形/長方形 4"/>
          <p:cNvSpPr/>
          <p:nvPr/>
        </p:nvSpPr>
        <p:spPr>
          <a:xfrm>
            <a:off x="679005" y="3139641"/>
            <a:ext cx="8007795" cy="29226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altLang="ja-JP" sz="2400" dirty="0">
                <a:solidFill>
                  <a:schemeClr val="tx1"/>
                </a:solidFill>
                <a:latin typeface="Consolas"/>
                <a:cs typeface="Consolas"/>
              </a:rPr>
              <a:t>$ </a:t>
            </a:r>
            <a:r>
              <a:rPr lang="en-US" altLang="ja-JP" sz="2400" dirty="0" err="1">
                <a:solidFill>
                  <a:schemeClr val="tx1"/>
                </a:solidFill>
                <a:latin typeface="Consolas"/>
                <a:cs typeface="Consolas"/>
              </a:rPr>
              <a:t>ls</a:t>
            </a:r>
            <a:r>
              <a:rPr lang="en-US" altLang="ja-JP" sz="2400" dirty="0">
                <a:solidFill>
                  <a:schemeClr val="tx1"/>
                </a:solidFill>
                <a:latin typeface="Consolas"/>
                <a:cs typeface="Consolas"/>
              </a:rPr>
              <a:t> –</a:t>
            </a:r>
            <a:r>
              <a:rPr lang="en-US" altLang="ja-JP" sz="2400" dirty="0" smtClean="0">
                <a:solidFill>
                  <a:schemeClr val="tx1"/>
                </a:solidFill>
                <a:latin typeface="Consolas"/>
                <a:cs typeface="Consolas"/>
              </a:rPr>
              <a:t>l</a:t>
            </a:r>
            <a:endParaRPr lang="en-US" altLang="ja-JP" sz="2400" dirty="0">
              <a:solidFill>
                <a:schemeClr val="tx1"/>
              </a:solidFill>
              <a:latin typeface="Consolas"/>
              <a:cs typeface="Consolas"/>
            </a:endParaRPr>
          </a:p>
          <a:p>
            <a:r>
              <a:rPr lang="nl-NL" altLang="ja-JP" sz="2400" dirty="0">
                <a:solidFill>
                  <a:schemeClr val="tx1"/>
                </a:solidFill>
                <a:latin typeface="Consolas"/>
                <a:cs typeface="Consolas"/>
              </a:rPr>
              <a:t>-</a:t>
            </a:r>
            <a:r>
              <a:rPr lang="nl-NL" altLang="ja-JP" sz="2400" dirty="0" err="1">
                <a:solidFill>
                  <a:schemeClr val="tx1"/>
                </a:solidFill>
                <a:latin typeface="Consolas"/>
                <a:cs typeface="Consolas"/>
              </a:rPr>
              <a:t>rw</a:t>
            </a:r>
            <a:r>
              <a:rPr lang="nl-NL" altLang="ja-JP" sz="2400" dirty="0">
                <a:solidFill>
                  <a:schemeClr val="tx1"/>
                </a:solidFill>
                <a:latin typeface="Consolas"/>
                <a:cs typeface="Consolas"/>
              </a:rPr>
              <a:t>-r-----   1 </a:t>
            </a:r>
            <a:r>
              <a:rPr lang="nl-NL" altLang="ja-JP" sz="2400" dirty="0" smtClean="0">
                <a:solidFill>
                  <a:schemeClr val="tx1"/>
                </a:solidFill>
                <a:latin typeface="Consolas"/>
                <a:cs typeface="Consolas"/>
              </a:rPr>
              <a:t>root </a:t>
            </a:r>
            <a:r>
              <a:rPr lang="nl-NL" altLang="ja-JP" sz="2400" dirty="0" err="1" smtClean="0">
                <a:solidFill>
                  <a:schemeClr val="tx1"/>
                </a:solidFill>
                <a:latin typeface="Consolas"/>
                <a:cs typeface="Consolas"/>
              </a:rPr>
              <a:t>admin</a:t>
            </a:r>
            <a:r>
              <a:rPr lang="nl-NL" altLang="ja-JP" sz="2400" dirty="0" smtClean="0">
                <a:solidFill>
                  <a:schemeClr val="tx1"/>
                </a:solidFill>
                <a:latin typeface="Consolas"/>
                <a:cs typeface="Consolas"/>
              </a:rPr>
              <a:t>  2682 </a:t>
            </a:r>
            <a:r>
              <a:rPr lang="nl-NL" altLang="ja-JP" sz="2400" dirty="0">
                <a:solidFill>
                  <a:schemeClr val="tx1"/>
                </a:solidFill>
                <a:latin typeface="Consolas"/>
                <a:cs typeface="Consolas"/>
              </a:rPr>
              <a:t>Dec 17 20:</a:t>
            </a:r>
            <a:r>
              <a:rPr lang="nl-NL" altLang="ja-JP" sz="2400" dirty="0" smtClean="0">
                <a:solidFill>
                  <a:schemeClr val="tx1"/>
                </a:solidFill>
                <a:latin typeface="Consolas"/>
                <a:cs typeface="Consolas"/>
              </a:rPr>
              <a:t>37 a</a:t>
            </a:r>
            <a:endParaRPr lang="nl-NL" altLang="ja-JP" sz="2400" dirty="0">
              <a:solidFill>
                <a:schemeClr val="tx1"/>
              </a:solidFill>
              <a:latin typeface="Consolas"/>
              <a:cs typeface="Consolas"/>
            </a:endParaRPr>
          </a:p>
          <a:p>
            <a:r>
              <a:rPr lang="nl-NL" altLang="ja-JP" sz="2400" dirty="0">
                <a:solidFill>
                  <a:schemeClr val="tx1"/>
                </a:solidFill>
                <a:latin typeface="Consolas"/>
                <a:cs typeface="Consolas"/>
              </a:rPr>
              <a:t>-</a:t>
            </a:r>
            <a:r>
              <a:rPr lang="nl-NL" altLang="ja-JP" sz="2400" dirty="0" err="1">
                <a:solidFill>
                  <a:schemeClr val="tx1"/>
                </a:solidFill>
                <a:latin typeface="Consolas"/>
                <a:cs typeface="Consolas"/>
              </a:rPr>
              <a:t>rw</a:t>
            </a:r>
            <a:r>
              <a:rPr lang="nl-NL" altLang="ja-JP" sz="2400" dirty="0">
                <a:solidFill>
                  <a:schemeClr val="tx1"/>
                </a:solidFill>
                <a:latin typeface="Consolas"/>
                <a:cs typeface="Consolas"/>
              </a:rPr>
              <a:t>-r-----   1 root </a:t>
            </a:r>
            <a:r>
              <a:rPr lang="nl-NL" altLang="ja-JP" sz="2400" dirty="0" err="1" smtClean="0">
                <a:solidFill>
                  <a:schemeClr val="tx1"/>
                </a:solidFill>
                <a:latin typeface="Consolas"/>
                <a:cs typeface="Consolas"/>
              </a:rPr>
              <a:t>admin</a:t>
            </a:r>
            <a:r>
              <a:rPr lang="nl-NL" altLang="ja-JP" sz="2400" dirty="0" smtClean="0">
                <a:solidFill>
                  <a:schemeClr val="tx1"/>
                </a:solidFill>
                <a:latin typeface="Consolas"/>
                <a:cs typeface="Consolas"/>
              </a:rPr>
              <a:t>  2459 </a:t>
            </a:r>
            <a:r>
              <a:rPr lang="nl-NL" altLang="ja-JP" sz="2400" dirty="0">
                <a:solidFill>
                  <a:schemeClr val="tx1"/>
                </a:solidFill>
                <a:latin typeface="Consolas"/>
                <a:cs typeface="Consolas"/>
              </a:rPr>
              <a:t>Jan 10 14:54 </a:t>
            </a:r>
            <a:r>
              <a:rPr lang="nl-NL" altLang="ja-JP" sz="2400" dirty="0" smtClean="0">
                <a:solidFill>
                  <a:schemeClr val="tx1"/>
                </a:solidFill>
                <a:latin typeface="Consolas"/>
                <a:cs typeface="Consolas"/>
              </a:rPr>
              <a:t>b</a:t>
            </a:r>
            <a:endParaRPr lang="nl-NL" altLang="ja-JP" sz="2400" dirty="0">
              <a:solidFill>
                <a:schemeClr val="tx1"/>
              </a:solidFill>
              <a:latin typeface="Consolas"/>
              <a:cs typeface="Consolas"/>
            </a:endParaRPr>
          </a:p>
          <a:p>
            <a:r>
              <a:rPr lang="nl-NL" altLang="ja-JP" sz="2400" dirty="0">
                <a:solidFill>
                  <a:schemeClr val="tx1"/>
                </a:solidFill>
                <a:latin typeface="Consolas"/>
                <a:cs typeface="Consolas"/>
              </a:rPr>
              <a:t>-</a:t>
            </a:r>
            <a:r>
              <a:rPr lang="nl-NL" altLang="ja-JP" sz="2400" dirty="0" err="1">
                <a:solidFill>
                  <a:schemeClr val="tx1"/>
                </a:solidFill>
                <a:latin typeface="Consolas"/>
                <a:cs typeface="Consolas"/>
              </a:rPr>
              <a:t>rw</a:t>
            </a:r>
            <a:r>
              <a:rPr lang="nl-NL" altLang="ja-JP" sz="2400" dirty="0">
                <a:solidFill>
                  <a:schemeClr val="tx1"/>
                </a:solidFill>
                <a:latin typeface="Consolas"/>
                <a:cs typeface="Consolas"/>
              </a:rPr>
              <a:t>-r-----   1 root </a:t>
            </a:r>
            <a:r>
              <a:rPr lang="nl-NL" altLang="ja-JP" sz="2400" dirty="0" err="1" smtClean="0">
                <a:solidFill>
                  <a:schemeClr val="tx1"/>
                </a:solidFill>
                <a:latin typeface="Consolas"/>
                <a:cs typeface="Consolas"/>
              </a:rPr>
              <a:t>admin</a:t>
            </a:r>
            <a:r>
              <a:rPr lang="nl-NL" altLang="ja-JP" sz="2400" dirty="0" smtClean="0">
                <a:solidFill>
                  <a:schemeClr val="tx1"/>
                </a:solidFill>
                <a:latin typeface="Consolas"/>
                <a:cs typeface="Consolas"/>
              </a:rPr>
              <a:t>  2397 </a:t>
            </a:r>
            <a:r>
              <a:rPr lang="nl-NL" altLang="ja-JP" sz="2400" dirty="0">
                <a:solidFill>
                  <a:schemeClr val="tx1"/>
                </a:solidFill>
                <a:latin typeface="Consolas"/>
                <a:cs typeface="Consolas"/>
              </a:rPr>
              <a:t>Jan 10 14:55 </a:t>
            </a:r>
            <a:r>
              <a:rPr lang="nl-NL" altLang="ja-JP" sz="2400" dirty="0" smtClean="0">
                <a:solidFill>
                  <a:schemeClr val="tx1"/>
                </a:solidFill>
                <a:latin typeface="Consolas"/>
                <a:cs typeface="Consolas"/>
              </a:rPr>
              <a:t>c</a:t>
            </a:r>
            <a:endParaRPr lang="nl-NL" altLang="ja-JP" sz="2400" dirty="0">
              <a:solidFill>
                <a:schemeClr val="tx1"/>
              </a:solidFill>
              <a:latin typeface="Consolas"/>
              <a:cs typeface="Consolas"/>
            </a:endParaRPr>
          </a:p>
          <a:p>
            <a:r>
              <a:rPr lang="en-US" altLang="ja-JP" sz="2400" dirty="0">
                <a:solidFill>
                  <a:schemeClr val="tx1"/>
                </a:solidFill>
                <a:latin typeface="Consolas"/>
                <a:cs typeface="Consolas"/>
              </a:rPr>
              <a:t>-</a:t>
            </a:r>
            <a:r>
              <a:rPr lang="en-US" altLang="ja-JP" sz="2400" dirty="0" err="1">
                <a:solidFill>
                  <a:schemeClr val="tx1"/>
                </a:solidFill>
                <a:latin typeface="Consolas"/>
                <a:cs typeface="Consolas"/>
              </a:rPr>
              <a:t>rw</a:t>
            </a:r>
            <a:r>
              <a:rPr lang="en-US" altLang="ja-JP" sz="2400" dirty="0">
                <a:solidFill>
                  <a:schemeClr val="tx1"/>
                </a:solidFill>
                <a:latin typeface="Consolas"/>
                <a:cs typeface="Consolas"/>
              </a:rPr>
              <a:t>-r--r--   1 root </a:t>
            </a:r>
            <a:r>
              <a:rPr lang="en-US" altLang="ja-JP" sz="2400" dirty="0" smtClean="0">
                <a:solidFill>
                  <a:schemeClr val="tx1"/>
                </a:solidFill>
                <a:latin typeface="Consolas"/>
                <a:cs typeface="Consolas"/>
              </a:rPr>
              <a:t>wheel   </a:t>
            </a:r>
            <a:r>
              <a:rPr lang="en-US" altLang="ja-JP" sz="2400" dirty="0">
                <a:solidFill>
                  <a:schemeClr val="tx1"/>
                </a:solidFill>
                <a:latin typeface="Consolas"/>
                <a:cs typeface="Consolas"/>
              </a:rPr>
              <a:t>607 Jan 16 07:53 </a:t>
            </a:r>
            <a:r>
              <a:rPr lang="en-US" altLang="ja-JP" sz="2400" dirty="0" smtClean="0">
                <a:solidFill>
                  <a:schemeClr val="tx1"/>
                </a:solidFill>
                <a:latin typeface="Consolas"/>
                <a:cs typeface="Consolas"/>
              </a:rPr>
              <a:t>d</a:t>
            </a:r>
            <a:endParaRPr lang="en-US" altLang="ja-JP" sz="2400" dirty="0">
              <a:solidFill>
                <a:schemeClr val="tx1"/>
              </a:solidFill>
              <a:latin typeface="Consolas"/>
              <a:cs typeface="Consolas"/>
            </a:endParaRPr>
          </a:p>
          <a:p>
            <a:r>
              <a:rPr lang="nl-NL" altLang="ja-JP" sz="2400" dirty="0">
                <a:solidFill>
                  <a:schemeClr val="tx1"/>
                </a:solidFill>
                <a:latin typeface="Consolas"/>
                <a:cs typeface="Consolas"/>
              </a:rPr>
              <a:t>-</a:t>
            </a:r>
            <a:r>
              <a:rPr lang="nl-NL" altLang="ja-JP" sz="2400" dirty="0" err="1">
                <a:solidFill>
                  <a:schemeClr val="tx1"/>
                </a:solidFill>
                <a:latin typeface="Consolas"/>
                <a:cs typeface="Consolas"/>
              </a:rPr>
              <a:t>rw</a:t>
            </a:r>
            <a:r>
              <a:rPr lang="nl-NL" altLang="ja-JP" sz="2400" dirty="0">
                <a:solidFill>
                  <a:schemeClr val="tx1"/>
                </a:solidFill>
                <a:latin typeface="Consolas"/>
                <a:cs typeface="Consolas"/>
              </a:rPr>
              <a:t>-r-----   1 root </a:t>
            </a:r>
            <a:r>
              <a:rPr lang="nl-NL" altLang="ja-JP" sz="2400" dirty="0" err="1" smtClean="0">
                <a:solidFill>
                  <a:schemeClr val="tx1"/>
                </a:solidFill>
                <a:latin typeface="Consolas"/>
                <a:cs typeface="Consolas"/>
              </a:rPr>
              <a:t>admin</a:t>
            </a:r>
            <a:r>
              <a:rPr lang="nl-NL" altLang="ja-JP" sz="2400" dirty="0" smtClean="0">
                <a:solidFill>
                  <a:schemeClr val="tx1"/>
                </a:solidFill>
                <a:latin typeface="Consolas"/>
                <a:cs typeface="Consolas"/>
              </a:rPr>
              <a:t> 12217 </a:t>
            </a:r>
            <a:r>
              <a:rPr lang="nl-NL" altLang="ja-JP" sz="2400" dirty="0">
                <a:solidFill>
                  <a:schemeClr val="tx1"/>
                </a:solidFill>
                <a:latin typeface="Consolas"/>
                <a:cs typeface="Consolas"/>
              </a:rPr>
              <a:t>Feb  4 17:45 </a:t>
            </a:r>
            <a:r>
              <a:rPr lang="nl-NL" altLang="ja-JP" sz="2400" dirty="0" smtClean="0">
                <a:solidFill>
                  <a:schemeClr val="tx1"/>
                </a:solidFill>
                <a:latin typeface="Consolas"/>
                <a:cs typeface="Consolas"/>
              </a:rPr>
              <a:t>e</a:t>
            </a:r>
            <a:endParaRPr lang="nl-NL" altLang="ja-JP" sz="2400" dirty="0">
              <a:solidFill>
                <a:schemeClr val="tx1"/>
              </a:solidFill>
              <a:latin typeface="Consolas"/>
              <a:cs typeface="Consolas"/>
            </a:endParaRPr>
          </a:p>
          <a:p>
            <a:r>
              <a:rPr lang="nl-NL" altLang="ja-JP" sz="2400" dirty="0">
                <a:solidFill>
                  <a:schemeClr val="tx1"/>
                </a:solidFill>
                <a:latin typeface="Consolas"/>
                <a:cs typeface="Consolas"/>
              </a:rPr>
              <a:t>-</a:t>
            </a:r>
            <a:r>
              <a:rPr lang="nl-NL" altLang="ja-JP" sz="2400" dirty="0" err="1">
                <a:solidFill>
                  <a:schemeClr val="tx1"/>
                </a:solidFill>
                <a:latin typeface="Consolas"/>
                <a:cs typeface="Consolas"/>
              </a:rPr>
              <a:t>rw</a:t>
            </a:r>
            <a:r>
              <a:rPr lang="nl-NL" altLang="ja-JP" sz="2400" dirty="0">
                <a:solidFill>
                  <a:schemeClr val="tx1"/>
                </a:solidFill>
                <a:latin typeface="Consolas"/>
                <a:cs typeface="Consolas"/>
              </a:rPr>
              <a:t>-r-----   1 root </a:t>
            </a:r>
            <a:r>
              <a:rPr lang="nl-NL" altLang="ja-JP" sz="2400" dirty="0" err="1" smtClean="0">
                <a:solidFill>
                  <a:schemeClr val="tx1"/>
                </a:solidFill>
                <a:latin typeface="Consolas"/>
                <a:cs typeface="Consolas"/>
              </a:rPr>
              <a:t>admin</a:t>
            </a:r>
            <a:r>
              <a:rPr lang="nl-NL" altLang="ja-JP" sz="2400" dirty="0" smtClean="0">
                <a:solidFill>
                  <a:schemeClr val="tx1"/>
                </a:solidFill>
                <a:latin typeface="Consolas"/>
                <a:cs typeface="Consolas"/>
              </a:rPr>
              <a:t> 12986 </a:t>
            </a:r>
            <a:r>
              <a:rPr lang="nl-NL" altLang="ja-JP" sz="2400" dirty="0">
                <a:solidFill>
                  <a:schemeClr val="tx1"/>
                </a:solidFill>
                <a:latin typeface="Consolas"/>
                <a:cs typeface="Consolas"/>
              </a:rPr>
              <a:t>Feb  5 00:02 </a:t>
            </a:r>
            <a:r>
              <a:rPr lang="nl-NL" altLang="ja-JP" sz="2400" dirty="0" smtClean="0">
                <a:solidFill>
                  <a:schemeClr val="tx1"/>
                </a:solidFill>
                <a:latin typeface="Consolas"/>
                <a:cs typeface="Consolas"/>
              </a:rPr>
              <a:t>f</a:t>
            </a:r>
            <a:endParaRPr lang="nl-NL" altLang="ja-JP" sz="2400" dirty="0">
              <a:solidFill>
                <a:schemeClr val="tx1"/>
              </a:solidFill>
              <a:latin typeface="Consolas"/>
              <a:cs typeface="Consolas"/>
            </a:endParaRPr>
          </a:p>
          <a:p>
            <a:endParaRPr lang="en-US" altLang="ja-JP" sz="2400" dirty="0">
              <a:solidFill>
                <a:schemeClr val="tx1"/>
              </a:solidFill>
              <a:latin typeface="Consolas"/>
              <a:cs typeface="Consolas"/>
            </a:endParaRPr>
          </a:p>
        </p:txBody>
      </p:sp>
      <p:sp>
        <p:nvSpPr>
          <p:cNvPr id="8" name="正方形/長方形 7"/>
          <p:cNvSpPr/>
          <p:nvPr/>
        </p:nvSpPr>
        <p:spPr>
          <a:xfrm>
            <a:off x="5079206" y="3429000"/>
            <a:ext cx="964407" cy="2436019"/>
          </a:xfrm>
          <a:prstGeom prst="rect">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3" name="正方形/長方形 12"/>
          <p:cNvSpPr/>
          <p:nvPr/>
        </p:nvSpPr>
        <p:spPr>
          <a:xfrm>
            <a:off x="8251031" y="3382965"/>
            <a:ext cx="404422" cy="2436019"/>
          </a:xfrm>
          <a:prstGeom prst="rect">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11" name="正方形/長方形 10"/>
          <p:cNvSpPr/>
          <p:nvPr/>
        </p:nvSpPr>
        <p:spPr>
          <a:xfrm>
            <a:off x="4593431" y="3139641"/>
            <a:ext cx="2043111" cy="289359"/>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ファイルサイズ</a:t>
            </a:r>
            <a:endParaRPr lang="ja-JP" altLang="en-US" dirty="0">
              <a:solidFill>
                <a:schemeClr val="tx1"/>
              </a:solidFill>
            </a:endParaRPr>
          </a:p>
        </p:txBody>
      </p:sp>
      <p:sp>
        <p:nvSpPr>
          <p:cNvPr id="14" name="正方形/長方形 13"/>
          <p:cNvSpPr/>
          <p:nvPr/>
        </p:nvSpPr>
        <p:spPr>
          <a:xfrm>
            <a:off x="7667624" y="3154624"/>
            <a:ext cx="1476376" cy="269295"/>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ファイル名</a:t>
            </a:r>
            <a:endParaRPr lang="ja-JP" altLang="en-US" dirty="0">
              <a:solidFill>
                <a:schemeClr val="tx1"/>
              </a:solidFill>
            </a:endParaRPr>
          </a:p>
        </p:txBody>
      </p:sp>
      <p:sp>
        <p:nvSpPr>
          <p:cNvPr id="7" name="正方形/長方形 6"/>
          <p:cNvSpPr/>
          <p:nvPr/>
        </p:nvSpPr>
        <p:spPr>
          <a:xfrm>
            <a:off x="568101" y="5459380"/>
            <a:ext cx="8229601" cy="542166"/>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altLang="ja-JP" dirty="0" smtClean="0">
                <a:solidFill>
                  <a:schemeClr val="tx1"/>
                </a:solidFill>
              </a:rPr>
              <a:t>{</a:t>
            </a:r>
            <a:r>
              <a:rPr lang="en-US" altLang="ja-JP" dirty="0" err="1" smtClean="0">
                <a:solidFill>
                  <a:schemeClr val="tx1"/>
                </a:solidFill>
              </a:rPr>
              <a:t>perm:perm</a:t>
            </a:r>
            <a:r>
              <a:rPr lang="en-US" altLang="ja-JP" dirty="0" smtClean="0">
                <a:solidFill>
                  <a:schemeClr val="tx1"/>
                </a:solidFill>
              </a:rPr>
              <a:t>; </a:t>
            </a:r>
            <a:r>
              <a:rPr lang="en-US" altLang="ja-JP" dirty="0" err="1" smtClean="0">
                <a:solidFill>
                  <a:schemeClr val="tx1"/>
                </a:solidFill>
              </a:rPr>
              <a:t>hard:int</a:t>
            </a:r>
            <a:r>
              <a:rPr lang="en-US" altLang="ja-JP" dirty="0" smtClean="0">
                <a:solidFill>
                  <a:schemeClr val="tx1"/>
                </a:solidFill>
              </a:rPr>
              <a:t>;   ...      ;</a:t>
            </a:r>
            <a:r>
              <a:rPr lang="en-US" altLang="ja-JP" dirty="0" err="1" smtClean="0">
                <a:solidFill>
                  <a:schemeClr val="tx1"/>
                </a:solidFill>
              </a:rPr>
              <a:t>size:int</a:t>
            </a:r>
            <a:r>
              <a:rPr lang="en-US" altLang="ja-JP" dirty="0" smtClean="0">
                <a:solidFill>
                  <a:schemeClr val="tx1"/>
                </a:solidFill>
              </a:rPr>
              <a:t>;  ...   ;</a:t>
            </a:r>
            <a:r>
              <a:rPr lang="en-US" altLang="ja-JP" dirty="0" err="1" smtClean="0">
                <a:solidFill>
                  <a:schemeClr val="tx1"/>
                </a:solidFill>
              </a:rPr>
              <a:t>name:string</a:t>
            </a:r>
            <a:r>
              <a:rPr lang="en-US" altLang="ja-JP" dirty="0" smtClean="0">
                <a:solidFill>
                  <a:schemeClr val="tx1"/>
                </a:solidFill>
              </a:rPr>
              <a:t>}</a:t>
            </a:r>
            <a:endParaRPr lang="ja-JP" altLang="en-US" dirty="0">
              <a:solidFill>
                <a:schemeClr val="tx1"/>
              </a:solidFill>
            </a:endParaRPr>
          </a:p>
        </p:txBody>
      </p:sp>
      <p:sp>
        <p:nvSpPr>
          <p:cNvPr id="10" name="角丸四角形 9"/>
          <p:cNvSpPr/>
          <p:nvPr/>
        </p:nvSpPr>
        <p:spPr>
          <a:xfrm>
            <a:off x="568101" y="6076889"/>
            <a:ext cx="6868480" cy="644586"/>
          </a:xfrm>
          <a:prstGeom prst="round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各欄が適切</a:t>
            </a:r>
            <a:r>
              <a:rPr lang="ja-JP" altLang="en-US" dirty="0">
                <a:solidFill>
                  <a:schemeClr val="tx1"/>
                </a:solidFill>
              </a:rPr>
              <a:t>な</a:t>
            </a:r>
            <a:r>
              <a:rPr lang="ja-JP" altLang="en-US" dirty="0" smtClean="0">
                <a:solidFill>
                  <a:schemeClr val="tx1"/>
                </a:solidFill>
              </a:rPr>
              <a:t>データ型に変換されたレコード型として扱いたい</a:t>
            </a:r>
            <a:endParaRPr lang="ja-JP" altLang="en-US" dirty="0">
              <a:solidFill>
                <a:schemeClr val="tx1"/>
              </a:solidFill>
            </a:endParaRPr>
          </a:p>
        </p:txBody>
      </p:sp>
      <p:sp>
        <p:nvSpPr>
          <p:cNvPr id="16" name="正方形/長方形 15"/>
          <p:cNvSpPr/>
          <p:nvPr/>
        </p:nvSpPr>
        <p:spPr>
          <a:xfrm>
            <a:off x="8251031" y="3617140"/>
            <a:ext cx="404422" cy="1375646"/>
          </a:xfrm>
          <a:prstGeom prst="rect">
            <a:avLst/>
          </a:prstGeom>
          <a:noFill/>
          <a:ln w="190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Tree>
    <p:custDataLst>
      <p:tags r:id="rId1"/>
    </p:custDataLst>
    <p:extLst>
      <p:ext uri="{BB962C8B-B14F-4D97-AF65-F5344CB8AC3E}">
        <p14:creationId xmlns:p14="http://schemas.microsoft.com/office/powerpoint/2010/main" val="488571341"/>
      </p:ext>
    </p:extLst>
  </p:cSld>
  <p:clrMapOvr>
    <a:masterClrMapping/>
  </p:clrMapOvr>
  <mc:AlternateContent xmlns:mc="http://schemas.openxmlformats.org/markup-compatibility/2006" xmlns:p14="http://schemas.microsoft.com/office/powerpoint/2010/main">
    <mc:Choice Requires="p14">
      <p:transition spd="slow" p14:dur="2000" advTm="92709"/>
    </mc:Choice>
    <mc:Fallback xmlns="">
      <p:transition spd="slow" advTm="9270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1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
                                        <p:tgtEl>
                                          <p:spTgt spid="7"/>
                                        </p:tgtEl>
                                      </p:cBhvr>
                                    </p:animEffect>
                                  </p:childTnLst>
                                </p:cTn>
                              </p:par>
                            </p:childTnLst>
                          </p:cTn>
                        </p:par>
                        <p:par>
                          <p:cTn id="24" fill="hold">
                            <p:stCondLst>
                              <p:cond delay="1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11" grpId="0" animBg="1"/>
      <p:bldP spid="14" grpId="0" animBg="1"/>
      <p:bldP spid="7" grpId="0" animBg="1"/>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 </a:t>
            </a:r>
            <a:r>
              <a:rPr kumimoji="1" lang="en-US" altLang="ja-JP" dirty="0" smtClean="0"/>
              <a:t>: </a:t>
            </a:r>
            <a:r>
              <a:rPr kumimoji="1" lang="en-US" altLang="ja-JP" dirty="0" err="1" smtClean="0"/>
              <a:t>C</a:t>
            </a:r>
            <a:r>
              <a:rPr lang="en-US" altLang="ja-JP" dirty="0" err="1" smtClean="0"/>
              <a:t>aml-Shcaml</a:t>
            </a:r>
            <a:r>
              <a:rPr lang="en-US" altLang="ja-JP" dirty="0" smtClean="0"/>
              <a:t/>
            </a:r>
            <a:br>
              <a:rPr lang="en-US" altLang="ja-JP" dirty="0" smtClean="0"/>
            </a:br>
            <a:r>
              <a:rPr lang="en-US" altLang="ja-JP" sz="3200" dirty="0"/>
              <a:t>[</a:t>
            </a:r>
            <a:r>
              <a:rPr lang="en-US" altLang="ja-JP" sz="3200" dirty="0" smtClean="0"/>
              <a:t>Heller</a:t>
            </a:r>
            <a:r>
              <a:rPr lang="en-US" altLang="ja-JP" sz="3200" dirty="0"/>
              <a:t>, A. and Tov, J. A</a:t>
            </a:r>
            <a:r>
              <a:rPr lang="en-US" altLang="ja-JP" sz="3200" dirty="0" smtClean="0"/>
              <a:t>., ML2008]</a:t>
            </a:r>
            <a:endParaRPr kumimoji="1" lang="ja-JP" altLang="en-US" sz="3200" dirty="0"/>
          </a:p>
        </p:txBody>
      </p:sp>
      <p:sp>
        <p:nvSpPr>
          <p:cNvPr id="3" name="コンテンツ プレースホルダー 2"/>
          <p:cNvSpPr>
            <a:spLocks noGrp="1"/>
          </p:cNvSpPr>
          <p:nvPr>
            <p:ph idx="1"/>
          </p:nvPr>
        </p:nvSpPr>
        <p:spPr>
          <a:xfrm>
            <a:off x="228600" y="1590085"/>
            <a:ext cx="8686800" cy="5043361"/>
          </a:xfrm>
        </p:spPr>
        <p:txBody>
          <a:bodyPr>
            <a:normAutofit/>
          </a:bodyPr>
          <a:lstStyle/>
          <a:p>
            <a:r>
              <a:rPr lang="ja-JP" altLang="en-US" dirty="0" smtClean="0"/>
              <a:t>手法</a:t>
            </a:r>
            <a:endParaRPr lang="en-US" altLang="ja-JP" dirty="0" smtClean="0"/>
          </a:p>
          <a:p>
            <a:pPr lvl="1"/>
            <a:r>
              <a:rPr lang="ja-JP" altLang="en-US" dirty="0" smtClean="0"/>
              <a:t>コマンド</a:t>
            </a:r>
            <a:r>
              <a:rPr lang="ja-JP" altLang="en-US" dirty="0"/>
              <a:t>の形式をモジュールで</a:t>
            </a:r>
            <a:r>
              <a:rPr lang="ja-JP" altLang="en-US" dirty="0" smtClean="0"/>
              <a:t>記述</a:t>
            </a:r>
            <a:endParaRPr lang="en-US" altLang="ja-JP" dirty="0"/>
          </a:p>
          <a:p>
            <a:pPr lvl="1"/>
            <a:r>
              <a:rPr lang="ja-JP" altLang="en-US" dirty="0" smtClean="0"/>
              <a:t>モジュール</a:t>
            </a:r>
            <a:r>
              <a:rPr lang="ja-JP" altLang="en-US" dirty="0"/>
              <a:t>をファンクターに渡すことでコマンド関数等を生成</a:t>
            </a:r>
            <a:endParaRPr lang="en-US" altLang="ja-JP" dirty="0"/>
          </a:p>
          <a:p>
            <a:r>
              <a:rPr lang="ja-JP" altLang="en-US" dirty="0" smtClean="0"/>
              <a:t>本研究との相違点</a:t>
            </a:r>
            <a:endParaRPr lang="en-US" altLang="ja-JP" dirty="0" smtClean="0"/>
          </a:p>
          <a:p>
            <a:pPr lvl="1"/>
            <a:r>
              <a:rPr lang="ja-JP" altLang="en-US" dirty="0" smtClean="0"/>
              <a:t>オプションの合成等は扱っていない</a:t>
            </a:r>
            <a:endParaRPr lang="en-US" altLang="ja-JP" dirty="0" smtClean="0"/>
          </a:p>
          <a:p>
            <a:pPr lvl="1"/>
            <a:r>
              <a:rPr lang="ja-JP" altLang="en-US" dirty="0"/>
              <a:t>出力行</a:t>
            </a:r>
            <a:r>
              <a:rPr lang="ja-JP" altLang="en-US" dirty="0" smtClean="0"/>
              <a:t>レコードへのアクセスに対する型安全性はない</a:t>
            </a:r>
            <a:endParaRPr lang="en-US" altLang="ja-JP" dirty="0" smtClean="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30</a:t>
            </a:fld>
            <a:endParaRPr kumimoji="1" lang="ja-JP" altLang="en-US"/>
          </a:p>
        </p:txBody>
      </p:sp>
    </p:spTree>
    <p:extLst>
      <p:ext uri="{BB962C8B-B14F-4D97-AF65-F5344CB8AC3E}">
        <p14:creationId xmlns:p14="http://schemas.microsoft.com/office/powerpoint/2010/main" val="1007323681"/>
      </p:ext>
    </p:extLst>
  </p:cSld>
  <p:clrMapOvr>
    <a:masterClrMapping/>
  </p:clrMapOvr>
  <mc:AlternateContent xmlns:mc="http://schemas.openxmlformats.org/markup-compatibility/2006" xmlns:p14="http://schemas.microsoft.com/office/powerpoint/2010/main">
    <mc:Choice Requires="p14">
      <p:transition spd="slow" p14:dur="2000" advTm="40512"/>
    </mc:Choice>
    <mc:Fallback xmlns="">
      <p:transition spd="slow" advTm="40512"/>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610" y="162915"/>
            <a:ext cx="8686800" cy="1143000"/>
          </a:xfrm>
        </p:spPr>
        <p:txBody>
          <a:bodyPr/>
          <a:lstStyle/>
          <a:p>
            <a:r>
              <a:rPr kumimoji="1" lang="ja-JP" altLang="en-US" dirty="0" smtClean="0"/>
              <a:t>課題</a:t>
            </a:r>
            <a:r>
              <a:rPr kumimoji="1" lang="en-US" altLang="ja-JP" dirty="0" smtClean="0"/>
              <a:t>:</a:t>
            </a:r>
            <a:r>
              <a:rPr lang="en-US" altLang="ja-JP" dirty="0" smtClean="0"/>
              <a:t> </a:t>
            </a:r>
            <a:r>
              <a:rPr lang="ja-JP" altLang="en-US" dirty="0" smtClean="0"/>
              <a:t>多相</a:t>
            </a:r>
            <a:r>
              <a:rPr lang="ja-JP" altLang="en-US" dirty="0"/>
              <a:t>な</a:t>
            </a:r>
            <a:r>
              <a:rPr lang="ja-JP" altLang="en-US" dirty="0" smtClean="0"/>
              <a:t>オプション</a:t>
            </a:r>
            <a:r>
              <a:rPr lang="ja-JP" altLang="en-US" dirty="0" smtClean="0"/>
              <a:t>への対応</a:t>
            </a:r>
            <a:endParaRPr kumimoji="1" lang="ja-JP" altLang="en-US" dirty="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31</a:t>
            </a:fld>
            <a:endParaRPr kumimoji="1" lang="ja-JP" altLang="en-US"/>
          </a:p>
        </p:txBody>
      </p:sp>
      <p:sp>
        <p:nvSpPr>
          <p:cNvPr id="6" name="正方形/長方形 5"/>
          <p:cNvSpPr/>
          <p:nvPr/>
        </p:nvSpPr>
        <p:spPr>
          <a:xfrm>
            <a:off x="394783" y="1337762"/>
            <a:ext cx="8506455" cy="1933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solidFill>
                <a:latin typeface="Consolas" panose="020B0609020204030204" pitchFamily="49" charset="0"/>
                <a:cs typeface="Consolas" panose="020B0609020204030204" pitchFamily="49" charset="0"/>
              </a:rPr>
              <a:t>let </a:t>
            </a:r>
            <a:r>
              <a:rPr lang="en-US" altLang="ja-JP" sz="2000" dirty="0" err="1" smtClean="0">
                <a:solidFill>
                  <a:schemeClr val="tx1"/>
                </a:solidFill>
                <a:latin typeface="Consolas" panose="020B0609020204030204" pitchFamily="49" charset="0"/>
                <a:cs typeface="Consolas" panose="020B0609020204030204" pitchFamily="49" charset="0"/>
              </a:rPr>
              <a:t>sum_size</a:t>
            </a:r>
            <a:r>
              <a:rPr lang="en-US" altLang="ja-JP" sz="2000" dirty="0" smtClean="0">
                <a:solidFill>
                  <a:schemeClr val="tx1"/>
                </a:solidFill>
                <a:latin typeface="Consolas" panose="020B0609020204030204" pitchFamily="49" charset="0"/>
                <a:cs typeface="Consolas" panose="020B0609020204030204" pitchFamily="49" charset="0"/>
              </a:rPr>
              <a:t> </a:t>
            </a:r>
            <a:r>
              <a:rPr lang="en-US" altLang="ja-JP" sz="2800" dirty="0" smtClean="0">
                <a:solidFill>
                  <a:srgbClr val="008000"/>
                </a:solidFill>
                <a:latin typeface="Consolas" panose="020B0609020204030204" pitchFamily="49" charset="0"/>
                <a:cs typeface="Consolas" panose="020B0609020204030204" pitchFamily="49" charset="0"/>
              </a:rPr>
              <a:t>opt</a:t>
            </a:r>
            <a:r>
              <a:rPr lang="en-US" altLang="ja-JP" sz="2000" dirty="0" smtClean="0">
                <a:solidFill>
                  <a:srgbClr val="008000"/>
                </a:solidFill>
                <a:latin typeface="Consolas" panose="020B0609020204030204" pitchFamily="49" charset="0"/>
                <a:cs typeface="Consolas" panose="020B0609020204030204" pitchFamily="49" charset="0"/>
              </a:rPr>
              <a:t> </a:t>
            </a:r>
            <a:r>
              <a:rPr lang="en-US" altLang="ja-JP" sz="2000" dirty="0" smtClean="0">
                <a:solidFill>
                  <a:schemeClr val="tx1"/>
                </a:solidFill>
                <a:latin typeface="Consolas" panose="020B0609020204030204" pitchFamily="49" charset="0"/>
                <a:cs typeface="Consolas" panose="020B0609020204030204" pitchFamily="49" charset="0"/>
              </a:rPr>
              <a:t>size </a:t>
            </a:r>
            <a:r>
              <a:rPr lang="en-US" altLang="ja-JP" sz="2000" dirty="0">
                <a:solidFill>
                  <a:schemeClr val="tx1"/>
                </a:solidFill>
                <a:latin typeface="Consolas" panose="020B0609020204030204" pitchFamily="49" charset="0"/>
                <a:cs typeface="Consolas" panose="020B0609020204030204" pitchFamily="49" charset="0"/>
              </a:rPr>
              <a:t>=</a:t>
            </a:r>
          </a:p>
          <a:p>
            <a:r>
              <a:rPr lang="en-US" altLang="ja-JP" sz="2000" dirty="0">
                <a:solidFill>
                  <a:schemeClr val="tx1"/>
                </a:solidFill>
                <a:latin typeface="Consolas" panose="020B0609020204030204" pitchFamily="49" charset="0"/>
                <a:cs typeface="Consolas" panose="020B0609020204030204" pitchFamily="49" charset="0"/>
              </a:rPr>
              <a:t>  let files = </a:t>
            </a:r>
            <a:r>
              <a:rPr lang="en-US" altLang="ja-JP" sz="2800" dirty="0" err="1" smtClean="0">
                <a:solidFill>
                  <a:srgbClr val="0000FF"/>
                </a:solidFill>
                <a:latin typeface="Consolas" panose="020B0609020204030204" pitchFamily="49" charset="0"/>
                <a:cs typeface="Consolas" panose="020B0609020204030204" pitchFamily="49" charset="0"/>
              </a:rPr>
              <a:t>Ls.command</a:t>
            </a:r>
            <a:r>
              <a:rPr lang="en-US" altLang="ja-JP" sz="2800" dirty="0" smtClean="0">
                <a:solidFill>
                  <a:srgbClr val="FF6600"/>
                </a:solidFill>
                <a:latin typeface="Consolas" panose="020B0609020204030204" pitchFamily="49" charset="0"/>
                <a:cs typeface="Consolas" panose="020B0609020204030204" pitchFamily="49" charset="0"/>
              </a:rPr>
              <a:t> </a:t>
            </a:r>
            <a:r>
              <a:rPr lang="en-US" altLang="ja-JP" sz="2800" dirty="0" smtClean="0">
                <a:solidFill>
                  <a:srgbClr val="008000"/>
                </a:solidFill>
                <a:latin typeface="Consolas" panose="020B0609020204030204" pitchFamily="49" charset="0"/>
                <a:cs typeface="Consolas" panose="020B0609020204030204" pitchFamily="49" charset="0"/>
              </a:rPr>
              <a:t>(opt (</a:t>
            </a:r>
            <a:r>
              <a:rPr lang="en-US" altLang="ja-JP" sz="2800" dirty="0" err="1" smtClean="0">
                <a:solidFill>
                  <a:srgbClr val="008000"/>
                </a:solidFill>
                <a:latin typeface="Consolas" panose="020B0609020204030204" pitchFamily="49" charset="0"/>
                <a:cs typeface="Consolas" panose="020B0609020204030204" pitchFamily="49" charset="0"/>
              </a:rPr>
              <a:t>add_l</a:t>
            </a:r>
            <a:r>
              <a:rPr lang="en-US" altLang="ja-JP" sz="2800" dirty="0" smtClean="0">
                <a:solidFill>
                  <a:srgbClr val="008000"/>
                </a:solidFill>
                <a:latin typeface="Consolas" panose="020B0609020204030204" pitchFamily="49" charset="0"/>
                <a:cs typeface="Consolas" panose="020B0609020204030204" pitchFamily="49" charset="0"/>
              </a:rPr>
              <a:t> empty))</a:t>
            </a:r>
            <a:r>
              <a:rPr lang="en-US" altLang="ja-JP" sz="2800" dirty="0" smtClean="0">
                <a:solidFill>
                  <a:srgbClr val="FF0000"/>
                </a:solidFill>
                <a:latin typeface="Consolas" panose="020B0609020204030204" pitchFamily="49" charset="0"/>
                <a:cs typeface="Consolas" panose="020B0609020204030204" pitchFamily="49" charset="0"/>
              </a:rPr>
              <a:t> </a:t>
            </a:r>
            <a:r>
              <a:rPr lang="en-US" altLang="ja-JP" sz="2000" dirty="0" smtClean="0">
                <a:solidFill>
                  <a:schemeClr val="tx1"/>
                </a:solidFill>
                <a:latin typeface="Consolas" panose="020B0609020204030204" pitchFamily="49" charset="0"/>
                <a:cs typeface="Consolas" panose="020B0609020204030204" pitchFamily="49" charset="0"/>
              </a:rPr>
              <a:t>in</a:t>
            </a:r>
          </a:p>
          <a:p>
            <a:r>
              <a:rPr lang="en-US" altLang="ja-JP" sz="2000" dirty="0" smtClean="0">
                <a:solidFill>
                  <a:schemeClr val="tx1"/>
                </a:solidFill>
                <a:latin typeface="Consolas" panose="020B0609020204030204" pitchFamily="49" charset="0"/>
                <a:cs typeface="Consolas" panose="020B0609020204030204" pitchFamily="49" charset="0"/>
              </a:rPr>
              <a:t>  </a:t>
            </a:r>
            <a:r>
              <a:rPr lang="en-US" altLang="ja-JP" sz="2000" dirty="0" err="1" smtClean="0">
                <a:solidFill>
                  <a:schemeClr val="tx1"/>
                </a:solidFill>
                <a:latin typeface="Consolas" panose="020B0609020204030204" pitchFamily="49" charset="0"/>
                <a:cs typeface="Consolas" panose="020B0609020204030204" pitchFamily="49" charset="0"/>
              </a:rPr>
              <a:t>List.fold</a:t>
            </a:r>
            <a:r>
              <a:rPr lang="en-US" altLang="ja-JP" sz="2000" dirty="0" smtClean="0">
                <a:solidFill>
                  <a:schemeClr val="tx1"/>
                </a:solidFill>
                <a:latin typeface="Consolas" panose="020B0609020204030204" pitchFamily="49" charset="0"/>
                <a:cs typeface="Consolas" panose="020B0609020204030204" pitchFamily="49" charset="0"/>
              </a:rPr>
              <a:t> files ~init:0 ~f</a:t>
            </a:r>
            <a:r>
              <a:rPr lang="en-US" altLang="ja-JP" sz="2000" dirty="0" smtClean="0">
                <a:solidFill>
                  <a:schemeClr val="tx1"/>
                </a:solidFill>
                <a:latin typeface="Consolas" panose="020B0609020204030204" pitchFamily="49" charset="0"/>
                <a:cs typeface="Consolas" panose="020B0609020204030204" pitchFamily="49" charset="0"/>
                <a:sym typeface="Wingdings" panose="05000000000000000000" pitchFamily="2" charset="2"/>
              </a:rPr>
              <a:t>:(fun </a:t>
            </a:r>
            <a:r>
              <a:rPr lang="en-US" altLang="ja-JP" sz="2000" dirty="0" err="1" smtClean="0">
                <a:solidFill>
                  <a:schemeClr val="tx1"/>
                </a:solidFill>
                <a:latin typeface="Consolas" panose="020B0609020204030204" pitchFamily="49" charset="0"/>
                <a:cs typeface="Consolas" panose="020B0609020204030204" pitchFamily="49" charset="0"/>
                <a:sym typeface="Wingdings" panose="05000000000000000000" pitchFamily="2" charset="2"/>
              </a:rPr>
              <a:t>acc</a:t>
            </a:r>
            <a:r>
              <a:rPr lang="en-US" altLang="ja-JP" sz="2000" dirty="0" smtClean="0">
                <a:solidFill>
                  <a:schemeClr val="tx1"/>
                </a:solidFill>
                <a:latin typeface="Consolas" panose="020B0609020204030204" pitchFamily="49" charset="0"/>
                <a:cs typeface="Consolas" panose="020B0609020204030204" pitchFamily="49" charset="0"/>
                <a:sym typeface="Wingdings" panose="05000000000000000000" pitchFamily="2" charset="2"/>
              </a:rPr>
              <a:t> file -&gt;</a:t>
            </a:r>
            <a:br>
              <a:rPr lang="en-US" altLang="ja-JP" sz="2000" dirty="0" smtClean="0">
                <a:solidFill>
                  <a:schemeClr val="tx1"/>
                </a:solidFill>
                <a:latin typeface="Consolas" panose="020B0609020204030204" pitchFamily="49" charset="0"/>
                <a:cs typeface="Consolas" panose="020B0609020204030204" pitchFamily="49" charset="0"/>
                <a:sym typeface="Wingdings" panose="05000000000000000000" pitchFamily="2" charset="2"/>
              </a:rPr>
            </a:br>
            <a:r>
              <a:rPr lang="en-US" altLang="ja-JP" sz="2000" dirty="0" smtClean="0">
                <a:solidFill>
                  <a:schemeClr val="tx1"/>
                </a:solidFill>
                <a:latin typeface="Consolas" panose="020B0609020204030204" pitchFamily="49" charset="0"/>
                <a:cs typeface="Consolas" panose="020B0609020204030204" pitchFamily="49" charset="0"/>
                <a:sym typeface="Wingdings" panose="05000000000000000000" pitchFamily="2" charset="2"/>
              </a:rPr>
              <a:t>    </a:t>
            </a:r>
            <a:r>
              <a:rPr lang="en-US" altLang="ja-JP" sz="2000" dirty="0" err="1" smtClean="0">
                <a:solidFill>
                  <a:schemeClr val="tx1"/>
                </a:solidFill>
                <a:latin typeface="Consolas" panose="020B0609020204030204" pitchFamily="49" charset="0"/>
                <a:cs typeface="Consolas" panose="020B0609020204030204" pitchFamily="49" charset="0"/>
                <a:sym typeface="Wingdings" panose="05000000000000000000" pitchFamily="2" charset="2"/>
              </a:rPr>
              <a:t>acc</a:t>
            </a:r>
            <a:r>
              <a:rPr lang="en-US" altLang="ja-JP" sz="2000" dirty="0" smtClean="0">
                <a:solidFill>
                  <a:schemeClr val="tx1"/>
                </a:solidFill>
                <a:latin typeface="Consolas" panose="020B0609020204030204" pitchFamily="49" charset="0"/>
                <a:cs typeface="Consolas" panose="020B0609020204030204" pitchFamily="49" charset="0"/>
                <a:sym typeface="Wingdings" panose="05000000000000000000" pitchFamily="2" charset="2"/>
              </a:rPr>
              <a:t> + </a:t>
            </a:r>
            <a:r>
              <a:rPr lang="en-US" altLang="ja-JP" sz="2800" dirty="0" err="1" smtClean="0">
                <a:solidFill>
                  <a:srgbClr val="FF0000"/>
                </a:solidFill>
                <a:latin typeface="Consolas" panose="020B0609020204030204" pitchFamily="49" charset="0"/>
                <a:cs typeface="Consolas" panose="020B0609020204030204" pitchFamily="49" charset="0"/>
              </a:rPr>
              <a:t>file..size</a:t>
            </a:r>
            <a:r>
              <a:rPr lang="en-US" altLang="ja-JP" sz="2000" dirty="0" smtClean="0">
                <a:solidFill>
                  <a:schemeClr val="tx1"/>
                </a:solidFill>
                <a:latin typeface="Consolas" panose="020B0609020204030204" pitchFamily="49" charset="0"/>
                <a:cs typeface="Consolas" panose="020B0609020204030204" pitchFamily="49" charset="0"/>
              </a:rPr>
              <a:t>)</a:t>
            </a:r>
          </a:p>
          <a:p>
            <a:r>
              <a:rPr lang="en-US" altLang="ja-JP" sz="2000" dirty="0" smtClean="0">
                <a:solidFill>
                  <a:schemeClr val="tx1"/>
                </a:solidFill>
                <a:latin typeface="Consolas" panose="020B0609020204030204" pitchFamily="49" charset="0"/>
                <a:cs typeface="Consolas" panose="020B0609020204030204" pitchFamily="49" charset="0"/>
              </a:rPr>
              <a:t>;;</a:t>
            </a:r>
            <a:endParaRPr lang="ja-JP" altLang="en-US" sz="2000" dirty="0">
              <a:solidFill>
                <a:schemeClr val="tx1"/>
              </a:solidFill>
              <a:latin typeface="Consolas" panose="020B0609020204030204" pitchFamily="49" charset="0"/>
              <a:cs typeface="Consolas" panose="020B0609020204030204" pitchFamily="49" charset="0"/>
            </a:endParaRPr>
          </a:p>
        </p:txBody>
      </p:sp>
      <p:sp>
        <p:nvSpPr>
          <p:cNvPr id="11" name="コンテンツ プレースホルダー 2"/>
          <p:cNvSpPr txBox="1">
            <a:spLocks/>
          </p:cNvSpPr>
          <p:nvPr/>
        </p:nvSpPr>
        <p:spPr>
          <a:xfrm>
            <a:off x="499980" y="1546223"/>
            <a:ext cx="8229600" cy="121126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endParaRPr lang="en-US" altLang="ja-JP" sz="2400" dirty="0" smtClean="0"/>
          </a:p>
        </p:txBody>
      </p:sp>
      <p:sp>
        <p:nvSpPr>
          <p:cNvPr id="13" name="コンテンツ プレースホルダー 2"/>
          <p:cNvSpPr>
            <a:spLocks noGrp="1"/>
          </p:cNvSpPr>
          <p:nvPr>
            <p:ph idx="1"/>
          </p:nvPr>
        </p:nvSpPr>
        <p:spPr>
          <a:xfrm>
            <a:off x="154754" y="3389117"/>
            <a:ext cx="8989246" cy="1760539"/>
          </a:xfrm>
        </p:spPr>
        <p:txBody>
          <a:bodyPr>
            <a:normAutofit fontScale="92500" lnSpcReduction="10000"/>
          </a:bodyPr>
          <a:lstStyle/>
          <a:p>
            <a:r>
              <a:rPr lang="ja-JP" altLang="en-US" sz="2400" dirty="0"/>
              <a:t>この時</a:t>
            </a:r>
            <a:r>
              <a:rPr lang="en-US" altLang="ja-JP" sz="2400" dirty="0"/>
              <a:t>,</a:t>
            </a:r>
            <a:r>
              <a:rPr lang="ja-JP" altLang="en-US" sz="2400" dirty="0"/>
              <a:t>　</a:t>
            </a:r>
            <a:r>
              <a:rPr lang="en-US" altLang="ja-JP" sz="2400" dirty="0" smtClean="0"/>
              <a:t>opt</a:t>
            </a:r>
            <a:r>
              <a:rPr lang="ja-JP" altLang="en-US" sz="2400" dirty="0" err="1" smtClean="0"/>
              <a:t>には</a:t>
            </a:r>
            <a:r>
              <a:rPr lang="en-US" altLang="ja-JP" sz="2400" dirty="0" smtClean="0"/>
              <a:t/>
            </a:r>
            <a:br>
              <a:rPr lang="en-US" altLang="ja-JP" sz="2400" dirty="0" smtClean="0"/>
            </a:br>
            <a:r>
              <a:rPr lang="en-US" altLang="ja-JP" sz="2400" dirty="0" smtClean="0"/>
              <a:t>“</a:t>
            </a:r>
            <a:r>
              <a:rPr lang="en-US" altLang="ja-JP" sz="2400" dirty="0" smtClean="0">
                <a:solidFill>
                  <a:srgbClr val="008000"/>
                </a:solidFill>
              </a:rPr>
              <a:t>l</a:t>
            </a:r>
            <a:r>
              <a:rPr lang="ja-JP" altLang="en-US" sz="2400" dirty="0">
                <a:solidFill>
                  <a:srgbClr val="008000"/>
                </a:solidFill>
              </a:rPr>
              <a:t>オプションと組み合わせた時</a:t>
            </a:r>
            <a:r>
              <a:rPr lang="ja-JP" altLang="en-US" sz="2400" dirty="0" smtClean="0">
                <a:solidFill>
                  <a:srgbClr val="008000"/>
                </a:solidFill>
              </a:rPr>
              <a:t>の出</a:t>
            </a:r>
            <a:r>
              <a:rPr lang="ja-JP" altLang="en-US" sz="2400" dirty="0">
                <a:solidFill>
                  <a:srgbClr val="008000"/>
                </a:solidFill>
              </a:rPr>
              <a:t>力行レコードには</a:t>
            </a:r>
            <a:r>
              <a:rPr lang="en-US" altLang="ja-JP" sz="2400" dirty="0">
                <a:solidFill>
                  <a:srgbClr val="008000"/>
                </a:solidFill>
              </a:rPr>
              <a:t/>
            </a:r>
            <a:br>
              <a:rPr lang="en-US" altLang="ja-JP" sz="2400" dirty="0">
                <a:solidFill>
                  <a:srgbClr val="008000"/>
                </a:solidFill>
              </a:rPr>
            </a:br>
            <a:r>
              <a:rPr lang="en-US" altLang="ja-JP" sz="2400" dirty="0" smtClean="0">
                <a:solidFill>
                  <a:srgbClr val="008000"/>
                </a:solidFill>
              </a:rPr>
              <a:t> size</a:t>
            </a:r>
            <a:r>
              <a:rPr lang="ja-JP" altLang="en-US" sz="2400" dirty="0">
                <a:solidFill>
                  <a:srgbClr val="008000"/>
                </a:solidFill>
              </a:rPr>
              <a:t>という</a:t>
            </a:r>
            <a:r>
              <a:rPr lang="en-US" altLang="ja-JP" sz="2400" dirty="0" err="1">
                <a:solidFill>
                  <a:srgbClr val="008000"/>
                </a:solidFill>
              </a:rPr>
              <a:t>int</a:t>
            </a:r>
            <a:r>
              <a:rPr lang="ja-JP" altLang="en-US" sz="2400" dirty="0">
                <a:solidFill>
                  <a:srgbClr val="008000"/>
                </a:solidFill>
              </a:rPr>
              <a:t>型のフィールドが存在する</a:t>
            </a:r>
            <a:r>
              <a:rPr lang="en-US" altLang="ja-JP" sz="2400" dirty="0" smtClean="0"/>
              <a:t>”</a:t>
            </a:r>
            <a:r>
              <a:rPr lang="ja-JP" altLang="en-US" sz="2400" dirty="0" err="1" smtClean="0"/>
              <a:t>ような</a:t>
            </a:r>
            <a:r>
              <a:rPr lang="ja-JP" altLang="en-US" sz="2400" dirty="0" smtClean="0"/>
              <a:t>任意の型</a:t>
            </a:r>
            <a:r>
              <a:rPr lang="en-US" altLang="ja-JP" sz="2400" dirty="0" smtClean="0"/>
              <a:t/>
            </a:r>
            <a:br>
              <a:rPr lang="en-US" altLang="ja-JP" sz="2400" dirty="0" smtClean="0"/>
            </a:br>
            <a:r>
              <a:rPr lang="ja-JP" altLang="en-US" sz="2400" dirty="0" smtClean="0"/>
              <a:t>という型が付いてほしい</a:t>
            </a:r>
            <a:endParaRPr lang="en-US" altLang="ja-JP" sz="2400" dirty="0" smtClean="0"/>
          </a:p>
          <a:p>
            <a:r>
              <a:rPr lang="en-US" altLang="ja-JP" sz="2400" dirty="0" err="1" smtClean="0"/>
              <a:t>OCommand</a:t>
            </a:r>
            <a:r>
              <a:rPr lang="ja-JP" altLang="en-US" sz="2400" dirty="0" smtClean="0"/>
              <a:t>エンコード</a:t>
            </a:r>
            <a:r>
              <a:rPr lang="ja-JP" altLang="en-US" sz="2400" dirty="0" smtClean="0"/>
              <a:t>では表現</a:t>
            </a:r>
            <a:r>
              <a:rPr lang="ja-JP" altLang="en-US" sz="2400" dirty="0" smtClean="0"/>
              <a:t>できない</a:t>
            </a:r>
            <a:endParaRPr lang="en-US" altLang="ja-JP" sz="2400" dirty="0" smtClean="0"/>
          </a:p>
          <a:p>
            <a:endParaRPr lang="en-US" altLang="ja-JP" sz="2400" dirty="0"/>
          </a:p>
          <a:p>
            <a:pPr marL="342900" lvl="1" indent="-342900">
              <a:buFont typeface="Arial"/>
              <a:buChar char="•"/>
            </a:pPr>
            <a:r>
              <a:rPr lang="ja-JP" altLang="en-US" sz="2600" dirty="0"/>
              <a:t>引数のオプションに対する制約</a:t>
            </a:r>
            <a:r>
              <a:rPr lang="ja-JP" altLang="en-US" sz="2600" dirty="0" smtClean="0"/>
              <a:t>は</a:t>
            </a:r>
            <a:r>
              <a:rPr lang="en-US" altLang="ja-JP" sz="2600" dirty="0" smtClean="0"/>
              <a:t>Haskell</a:t>
            </a:r>
            <a:r>
              <a:rPr lang="ja-JP" altLang="en-US" sz="2600" dirty="0" smtClean="0"/>
              <a:t>の</a:t>
            </a:r>
            <a:r>
              <a:rPr lang="en-US" altLang="ja-JP" sz="2600" dirty="0" smtClean="0"/>
              <a:t/>
            </a:r>
            <a:br>
              <a:rPr lang="en-US" altLang="ja-JP" sz="2600" dirty="0" smtClean="0"/>
            </a:br>
            <a:r>
              <a:rPr lang="en-US" altLang="ja-JP" sz="2600" dirty="0" smtClean="0"/>
              <a:t>type </a:t>
            </a:r>
            <a:r>
              <a:rPr lang="en-US" altLang="ja-JP" sz="2600" dirty="0"/>
              <a:t>class</a:t>
            </a:r>
            <a:r>
              <a:rPr lang="ja-JP" altLang="en-US" sz="2600" dirty="0"/>
              <a:t>と関数従属性</a:t>
            </a:r>
            <a:r>
              <a:rPr lang="ja-JP" altLang="en-US" sz="2600" dirty="0" smtClean="0"/>
              <a:t>を用いて</a:t>
            </a:r>
            <a:r>
              <a:rPr lang="ja-JP" altLang="en-US" sz="2600" dirty="0"/>
              <a:t>表現</a:t>
            </a:r>
            <a:r>
              <a:rPr lang="ja-JP" altLang="en-US" sz="2600" dirty="0" smtClean="0"/>
              <a:t>できる</a:t>
            </a:r>
            <a:endParaRPr lang="en-US" altLang="ja-JP" sz="2600" dirty="0"/>
          </a:p>
        </p:txBody>
      </p:sp>
    </p:spTree>
    <p:extLst>
      <p:ext uri="{BB962C8B-B14F-4D97-AF65-F5344CB8AC3E}">
        <p14:creationId xmlns:p14="http://schemas.microsoft.com/office/powerpoint/2010/main" val="523826673"/>
      </p:ext>
    </p:extLst>
  </p:cSld>
  <p:clrMapOvr>
    <a:masterClrMapping/>
  </p:clrMapOvr>
  <mc:AlternateContent xmlns:mc="http://schemas.openxmlformats.org/markup-compatibility/2006" xmlns:p14="http://schemas.microsoft.com/office/powerpoint/2010/main">
    <mc:Choice Requires="p14">
      <p:transition spd="slow" p14:dur="2000" advTm="100199"/>
    </mc:Choice>
    <mc:Fallback xmlns="">
      <p:transition spd="slow" advTm="100199"/>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結論</a:t>
            </a:r>
            <a:endParaRPr kumimoji="1" lang="ja-JP" altLang="en-US" dirty="0"/>
          </a:p>
        </p:txBody>
      </p:sp>
      <p:sp>
        <p:nvSpPr>
          <p:cNvPr id="3" name="コンテンツ プレースホルダー 2"/>
          <p:cNvSpPr>
            <a:spLocks noGrp="1"/>
          </p:cNvSpPr>
          <p:nvPr>
            <p:ph idx="1"/>
          </p:nvPr>
        </p:nvSpPr>
        <p:spPr>
          <a:xfrm>
            <a:off x="457200" y="1600200"/>
            <a:ext cx="8229600" cy="4924887"/>
          </a:xfrm>
        </p:spPr>
        <p:txBody>
          <a:bodyPr/>
          <a:lstStyle/>
          <a:p>
            <a:r>
              <a:rPr kumimoji="1" lang="ja-JP" altLang="en-US" sz="2800" dirty="0" smtClean="0"/>
              <a:t>コマンドの</a:t>
            </a:r>
            <a:r>
              <a:rPr lang="ja-JP" altLang="en-US" sz="2800" dirty="0"/>
              <a:t>仕様</a:t>
            </a:r>
            <a:r>
              <a:rPr kumimoji="1" lang="ja-JP" altLang="en-US" sz="2800" dirty="0" smtClean="0"/>
              <a:t>を記述し、コマンドを</a:t>
            </a:r>
            <a:r>
              <a:rPr kumimoji="1" lang="en-US" altLang="ja-JP" sz="2800" dirty="0" smtClean="0"/>
              <a:t/>
            </a:r>
            <a:br>
              <a:rPr kumimoji="1" lang="en-US" altLang="ja-JP" sz="2800" dirty="0" smtClean="0"/>
            </a:br>
            <a:r>
              <a:rPr kumimoji="1" lang="en-US" altLang="ja-JP" sz="2800" dirty="0" err="1" smtClean="0"/>
              <a:t>OCaml</a:t>
            </a:r>
            <a:r>
              <a:rPr kumimoji="1" lang="ja-JP" altLang="en-US" sz="2800" dirty="0" smtClean="0"/>
              <a:t>上で呼び出すためのコードを</a:t>
            </a:r>
            <a:r>
              <a:rPr kumimoji="1" lang="en-US" altLang="ja-JP" sz="2800" dirty="0" smtClean="0"/>
              <a:t/>
            </a:r>
            <a:br>
              <a:rPr kumimoji="1" lang="en-US" altLang="ja-JP" sz="2800" dirty="0" smtClean="0"/>
            </a:br>
            <a:r>
              <a:rPr kumimoji="1" lang="ja-JP" altLang="en-US" sz="2800" dirty="0" smtClean="0"/>
              <a:t>生成するための</a:t>
            </a:r>
            <a:r>
              <a:rPr kumimoji="1" lang="en-US" altLang="ja-JP" sz="2800" dirty="0" smtClean="0"/>
              <a:t>DSL</a:t>
            </a:r>
            <a:r>
              <a:rPr kumimoji="1" lang="ja-JP" altLang="en-US" sz="2800" dirty="0" smtClean="0"/>
              <a:t>を提案</a:t>
            </a:r>
            <a:endParaRPr kumimoji="1" lang="en-US" altLang="ja-JP" sz="2800" dirty="0" smtClean="0"/>
          </a:p>
          <a:p>
            <a:pPr lvl="1"/>
            <a:r>
              <a:rPr lang="ja-JP" altLang="en-US" sz="2400" dirty="0" smtClean="0"/>
              <a:t>オプションを指定した時にどのように出力を</a:t>
            </a:r>
            <a:r>
              <a:rPr lang="en-US" altLang="ja-JP" sz="2400" dirty="0" smtClean="0"/>
              <a:t/>
            </a:r>
            <a:br>
              <a:rPr lang="en-US" altLang="ja-JP" sz="2400" dirty="0" smtClean="0"/>
            </a:br>
            <a:r>
              <a:rPr lang="ja-JP" altLang="en-US" sz="2400" dirty="0" smtClean="0"/>
              <a:t>変化させるかを記述</a:t>
            </a:r>
            <a:endParaRPr lang="en-US" altLang="ja-JP" sz="2400" dirty="0" smtClean="0"/>
          </a:p>
          <a:p>
            <a:r>
              <a:rPr lang="ja-JP" altLang="en-US" sz="2800" dirty="0"/>
              <a:t>コンパイル時</a:t>
            </a:r>
            <a:r>
              <a:rPr lang="ja-JP" altLang="en-US" sz="2800" dirty="0" smtClean="0"/>
              <a:t>にフィールドアクセスが安全であることを検査するための</a:t>
            </a:r>
            <a:r>
              <a:rPr lang="en-US" altLang="ja-JP" sz="2800" dirty="0" err="1" smtClean="0"/>
              <a:t>O</a:t>
            </a:r>
            <a:r>
              <a:rPr kumimoji="1" lang="en-US" altLang="ja-JP" sz="2800" dirty="0" err="1" smtClean="0"/>
              <a:t>Caml</a:t>
            </a:r>
            <a:r>
              <a:rPr kumimoji="1" lang="ja-JP" altLang="en-US" sz="2800" dirty="0" smtClean="0"/>
              <a:t>上での型の表現を与えた</a:t>
            </a:r>
            <a:endParaRPr kumimoji="1" lang="en-US" altLang="ja-JP" sz="2800" dirty="0" smtClean="0"/>
          </a:p>
          <a:p>
            <a:pPr lvl="1"/>
            <a:r>
              <a:rPr lang="en-US" altLang="ja-JP" sz="2400" dirty="0" smtClean="0"/>
              <a:t>GADTs</a:t>
            </a:r>
            <a:r>
              <a:rPr lang="ja-JP" altLang="en-US" sz="2400" dirty="0" smtClean="0"/>
              <a:t>を用いて表現</a:t>
            </a:r>
            <a:endParaRPr lang="en-US" altLang="ja-JP" sz="2400" dirty="0" smtClean="0"/>
          </a:p>
          <a:p>
            <a:r>
              <a:rPr lang="en-US" altLang="ja-JP" sz="2800" dirty="0" err="1" smtClean="0"/>
              <a:t>ls,ps,df</a:t>
            </a:r>
            <a:r>
              <a:rPr lang="ja-JP" altLang="en-US" sz="2800" dirty="0" smtClean="0"/>
              <a:t>が扱えることを確かめた</a:t>
            </a:r>
            <a:endParaRPr lang="en-US" altLang="ja-JP" sz="2800" dirty="0" smtClean="0"/>
          </a:p>
          <a:p>
            <a:r>
              <a:rPr lang="ja-JP" altLang="en-US" sz="2800" dirty="0"/>
              <a:t>多相</a:t>
            </a:r>
            <a:r>
              <a:rPr lang="ja-JP" altLang="en-US" sz="2800" dirty="0" smtClean="0"/>
              <a:t>なオプションをどう扱うかは今後の課題</a:t>
            </a:r>
            <a:endParaRPr kumimoji="1" lang="ja-JP" altLang="en-US" sz="2800" dirty="0"/>
          </a:p>
        </p:txBody>
      </p:sp>
      <p:sp>
        <p:nvSpPr>
          <p:cNvPr id="4" name="スライド番号プレースホルダー 3"/>
          <p:cNvSpPr>
            <a:spLocks noGrp="1"/>
          </p:cNvSpPr>
          <p:nvPr>
            <p:ph type="sldNum" sz="quarter" idx="12"/>
          </p:nvPr>
        </p:nvSpPr>
        <p:spPr/>
        <p:txBody>
          <a:bodyPr/>
          <a:lstStyle/>
          <a:p>
            <a:fld id="{7E67F5E3-2066-D74B-9504-DE5633D0CE33}" type="slidenum">
              <a:rPr kumimoji="1" lang="ja-JP" altLang="en-US" smtClean="0"/>
              <a:t>32</a:t>
            </a:fld>
            <a:endParaRPr kumimoji="1" lang="ja-JP" altLang="en-US"/>
          </a:p>
        </p:txBody>
      </p:sp>
    </p:spTree>
    <p:extLst>
      <p:ext uri="{BB962C8B-B14F-4D97-AF65-F5344CB8AC3E}">
        <p14:creationId xmlns:p14="http://schemas.microsoft.com/office/powerpoint/2010/main" val="1734680481"/>
      </p:ext>
    </p:extLst>
  </p:cSld>
  <p:clrMapOvr>
    <a:masterClrMapping/>
  </p:clrMapOvr>
  <mc:AlternateContent xmlns:mc="http://schemas.openxmlformats.org/markup-compatibility/2006" xmlns:p14="http://schemas.microsoft.com/office/powerpoint/2010/main">
    <mc:Choice Requires="p14">
      <p:transition spd="slow" p14:dur="2000" advTm="55884"/>
    </mc:Choice>
    <mc:Fallback xmlns="">
      <p:transition spd="slow" advTm="5588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900" dirty="0" err="1" smtClean="0"/>
              <a:t>ls</a:t>
            </a:r>
            <a:r>
              <a:rPr kumimoji="1" lang="ja-JP" altLang="en-US" sz="3900" dirty="0" smtClean="0"/>
              <a:t>コマンドを利用するプログラム例</a:t>
            </a:r>
            <a:endParaRPr kumimoji="1" lang="ja-JP" altLang="en-US" sz="3900" dirty="0"/>
          </a:p>
        </p:txBody>
      </p:sp>
      <p:sp>
        <p:nvSpPr>
          <p:cNvPr id="3" name="コンテンツ プレースホルダー 2"/>
          <p:cNvSpPr>
            <a:spLocks noGrp="1"/>
          </p:cNvSpPr>
          <p:nvPr>
            <p:ph idx="1"/>
          </p:nvPr>
        </p:nvSpPr>
        <p:spPr>
          <a:xfrm>
            <a:off x="457199" y="1238082"/>
            <a:ext cx="8557327" cy="4799070"/>
          </a:xfrm>
        </p:spPr>
        <p:txBody>
          <a:bodyPr>
            <a:normAutofit/>
          </a:bodyPr>
          <a:lstStyle/>
          <a:p>
            <a:r>
              <a:rPr lang="ja-JP" altLang="en-US" sz="2500" dirty="0" smtClean="0"/>
              <a:t>コマンドは</a:t>
            </a:r>
            <a:r>
              <a:rPr lang="ja-JP" altLang="en-US" sz="2500" dirty="0" smtClean="0"/>
              <a:t>オプション集合を引数に取る関数</a:t>
            </a:r>
            <a:r>
              <a:rPr lang="en-US" altLang="ja-JP" sz="2500" dirty="0" smtClean="0"/>
              <a:t>(</a:t>
            </a:r>
            <a:r>
              <a:rPr lang="ja-JP" altLang="en-US" sz="2500" dirty="0" smtClean="0">
                <a:solidFill>
                  <a:srgbClr val="0000FF"/>
                </a:solidFill>
              </a:rPr>
              <a:t>コマンド関数</a:t>
            </a:r>
            <a:r>
              <a:rPr lang="en-US" altLang="ja-JP" sz="2500" dirty="0" smtClean="0"/>
              <a:t>)</a:t>
            </a:r>
          </a:p>
          <a:p>
            <a:r>
              <a:rPr lang="ja-JP" altLang="en-US" sz="2500" dirty="0"/>
              <a:t>コマンド関数</a:t>
            </a:r>
            <a:r>
              <a:rPr lang="ja-JP" altLang="en-US" sz="2500" dirty="0" smtClean="0"/>
              <a:t>の戻り値は</a:t>
            </a:r>
            <a:r>
              <a:rPr lang="ja-JP" altLang="en-US" sz="2500" dirty="0" smtClean="0"/>
              <a:t>レコード</a:t>
            </a:r>
            <a:r>
              <a:rPr lang="en-US" altLang="ja-JP" sz="2500" dirty="0"/>
              <a:t>(</a:t>
            </a:r>
            <a:r>
              <a:rPr lang="ja-JP" altLang="en-US" sz="2500" dirty="0">
                <a:solidFill>
                  <a:srgbClr val="7030A0"/>
                </a:solidFill>
              </a:rPr>
              <a:t>出力行レコード</a:t>
            </a:r>
            <a:r>
              <a:rPr lang="en-US" altLang="ja-JP" sz="2500" dirty="0" smtClean="0"/>
              <a:t>)</a:t>
            </a:r>
            <a:br>
              <a:rPr lang="en-US" altLang="ja-JP" sz="2500" dirty="0" smtClean="0"/>
            </a:br>
            <a:r>
              <a:rPr lang="ja-JP" altLang="en-US" sz="2500" dirty="0" smtClean="0"/>
              <a:t>のリスト</a:t>
            </a:r>
            <a:endParaRPr kumimoji="1" lang="ja-JP" altLang="en-US" sz="2500" dirty="0"/>
          </a:p>
        </p:txBody>
      </p:sp>
      <p:sp>
        <p:nvSpPr>
          <p:cNvPr id="4" name="正方形/長方形 3"/>
          <p:cNvSpPr/>
          <p:nvPr/>
        </p:nvSpPr>
        <p:spPr>
          <a:xfrm>
            <a:off x="594065" y="2849820"/>
            <a:ext cx="8283594" cy="39474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rgbClr val="000000"/>
                </a:solidFill>
                <a:latin typeface="Consolas" panose="020B0609020204030204" pitchFamily="49" charset="0"/>
                <a:cs typeface="Consolas" panose="020B0609020204030204" pitchFamily="49" charset="0"/>
              </a:rPr>
              <a:t>let </a:t>
            </a:r>
            <a:r>
              <a:rPr lang="en-US" altLang="ja-JP" sz="2000" dirty="0" err="1" smtClean="0">
                <a:solidFill>
                  <a:srgbClr val="000000"/>
                </a:solidFill>
                <a:latin typeface="Consolas" panose="020B0609020204030204" pitchFamily="49" charset="0"/>
                <a:cs typeface="Consolas" panose="020B0609020204030204" pitchFamily="49" charset="0"/>
              </a:rPr>
              <a:t>collect_files</a:t>
            </a:r>
            <a:r>
              <a:rPr lang="en-US" altLang="ja-JP" sz="2000" dirty="0" smtClean="0">
                <a:solidFill>
                  <a:srgbClr val="000000"/>
                </a:solidFill>
                <a:latin typeface="Consolas" panose="020B0609020204030204" pitchFamily="49" charset="0"/>
                <a:cs typeface="Consolas" panose="020B0609020204030204" pitchFamily="49" charset="0"/>
              </a:rPr>
              <a:t> </a:t>
            </a:r>
            <a:r>
              <a:rPr lang="en-US" altLang="ja-JP" sz="2000" dirty="0">
                <a:solidFill>
                  <a:srgbClr val="000000"/>
                </a:solidFill>
                <a:latin typeface="Consolas" panose="020B0609020204030204" pitchFamily="49" charset="0"/>
                <a:cs typeface="Consolas" panose="020B0609020204030204" pitchFamily="49" charset="0"/>
              </a:rPr>
              <a:t>size </a:t>
            </a:r>
            <a:r>
              <a:rPr lang="en-US" altLang="ja-JP" sz="2000" dirty="0" smtClean="0">
                <a:solidFill>
                  <a:srgbClr val="000000"/>
                </a:solidFill>
                <a:latin typeface="Consolas" panose="020B0609020204030204" pitchFamily="49" charset="0"/>
                <a:cs typeface="Consolas" panose="020B0609020204030204" pitchFamily="49" charset="0"/>
              </a:rPr>
              <a:t>=</a:t>
            </a:r>
            <a:r>
              <a:rPr lang="en-US" altLang="ja-JP" sz="2000" dirty="0">
                <a:solidFill>
                  <a:srgbClr val="000000"/>
                </a:solidFill>
                <a:latin typeface="Consolas" panose="020B0609020204030204" pitchFamily="49" charset="0"/>
                <a:cs typeface="Consolas" panose="020B0609020204030204" pitchFamily="49" charset="0"/>
              </a:rPr>
              <a:t/>
            </a:r>
            <a:br>
              <a:rPr lang="en-US" altLang="ja-JP" sz="2000" dirty="0">
                <a:solidFill>
                  <a:srgbClr val="000000"/>
                </a:solidFill>
                <a:latin typeface="Consolas" panose="020B0609020204030204" pitchFamily="49" charset="0"/>
                <a:cs typeface="Consolas" panose="020B0609020204030204" pitchFamily="49" charset="0"/>
              </a:rPr>
            </a:br>
            <a:r>
              <a:rPr lang="en-US" altLang="ja-JP" sz="2000" dirty="0" smtClean="0">
                <a:solidFill>
                  <a:srgbClr val="000000"/>
                </a:solidFill>
                <a:latin typeface="Consolas" panose="020B0609020204030204" pitchFamily="49" charset="0"/>
                <a:cs typeface="Consolas" panose="020B0609020204030204" pitchFamily="49" charset="0"/>
              </a:rPr>
              <a:t>  let </a:t>
            </a:r>
            <a:r>
              <a:rPr lang="en-US" altLang="ja-JP" sz="2000" dirty="0">
                <a:solidFill>
                  <a:srgbClr val="000000"/>
                </a:solidFill>
                <a:latin typeface="Consolas" panose="020B0609020204030204" pitchFamily="49" charset="0"/>
                <a:cs typeface="Consolas" panose="020B0609020204030204" pitchFamily="49" charset="0"/>
              </a:rPr>
              <a:t>files = </a:t>
            </a:r>
            <a:r>
              <a:rPr lang="en-US" altLang="ja-JP" sz="2800" dirty="0" err="1">
                <a:solidFill>
                  <a:srgbClr val="0000FF"/>
                </a:solidFill>
                <a:latin typeface="Consolas" panose="020B0609020204030204" pitchFamily="49" charset="0"/>
                <a:cs typeface="Consolas" panose="020B0609020204030204" pitchFamily="49" charset="0"/>
              </a:rPr>
              <a:t>Ls.command</a:t>
            </a:r>
            <a:r>
              <a:rPr lang="en-US" altLang="ja-JP" sz="2800" dirty="0">
                <a:solidFill>
                  <a:srgbClr val="0000FF"/>
                </a:solidFill>
                <a:latin typeface="Consolas" panose="020B0609020204030204" pitchFamily="49" charset="0"/>
                <a:cs typeface="Consolas" panose="020B0609020204030204" pitchFamily="49" charset="0"/>
              </a:rPr>
              <a:t> </a:t>
            </a:r>
            <a:r>
              <a:rPr lang="en-US" altLang="ja-JP" sz="2800" dirty="0" smtClean="0">
                <a:solidFill>
                  <a:srgbClr val="008000"/>
                </a:solidFill>
                <a:latin typeface="Consolas" panose="020B0609020204030204" pitchFamily="49" charset="0"/>
                <a:cs typeface="Consolas" panose="020B0609020204030204" pitchFamily="49" charset="0"/>
              </a:rPr>
              <a:t>(</a:t>
            </a:r>
            <a:r>
              <a:rPr lang="en-US" altLang="ja-JP" sz="2800" dirty="0" err="1" smtClean="0">
                <a:solidFill>
                  <a:srgbClr val="008000"/>
                </a:solidFill>
                <a:latin typeface="Consolas" panose="020B0609020204030204" pitchFamily="49" charset="0"/>
                <a:cs typeface="Consolas" panose="020B0609020204030204" pitchFamily="49" charset="0"/>
              </a:rPr>
              <a:t>add_l</a:t>
            </a:r>
            <a:r>
              <a:rPr lang="en-US" altLang="ja-JP" sz="2800" dirty="0" smtClean="0">
                <a:solidFill>
                  <a:srgbClr val="008000"/>
                </a:solidFill>
                <a:latin typeface="Consolas" panose="020B0609020204030204" pitchFamily="49" charset="0"/>
                <a:cs typeface="Consolas" panose="020B0609020204030204" pitchFamily="49" charset="0"/>
              </a:rPr>
              <a:t> empty)</a:t>
            </a:r>
            <a:r>
              <a:rPr lang="en-US" altLang="ja-JP" sz="2000" dirty="0" smtClean="0">
                <a:solidFill>
                  <a:srgbClr val="0000FF"/>
                </a:solidFill>
                <a:latin typeface="Consolas" panose="020B0609020204030204" pitchFamily="49" charset="0"/>
                <a:cs typeface="Consolas" panose="020B0609020204030204" pitchFamily="49" charset="0"/>
              </a:rPr>
              <a:t> </a:t>
            </a:r>
            <a:r>
              <a:rPr lang="en-US" altLang="ja-JP" sz="2000" dirty="0">
                <a:solidFill>
                  <a:srgbClr val="000000"/>
                </a:solidFill>
                <a:latin typeface="Consolas" panose="020B0609020204030204" pitchFamily="49" charset="0"/>
                <a:cs typeface="Consolas" panose="020B0609020204030204" pitchFamily="49" charset="0"/>
              </a:rPr>
              <a:t>in</a:t>
            </a:r>
          </a:p>
          <a:p>
            <a:r>
              <a:rPr lang="en-US" altLang="ja-JP" sz="2000" dirty="0">
                <a:solidFill>
                  <a:srgbClr val="000000"/>
                </a:solidFill>
                <a:latin typeface="Consolas" panose="020B0609020204030204" pitchFamily="49" charset="0"/>
                <a:cs typeface="Consolas" panose="020B0609020204030204" pitchFamily="49" charset="0"/>
              </a:rPr>
              <a:t>  let rec </a:t>
            </a:r>
            <a:r>
              <a:rPr lang="en-US" altLang="ja-JP" sz="2000" dirty="0" err="1">
                <a:solidFill>
                  <a:srgbClr val="000000"/>
                </a:solidFill>
                <a:latin typeface="Consolas" panose="020B0609020204030204" pitchFamily="49" charset="0"/>
                <a:cs typeface="Consolas" panose="020B0609020204030204" pitchFamily="49" charset="0"/>
              </a:rPr>
              <a:t>iter</a:t>
            </a:r>
            <a:r>
              <a:rPr lang="en-US" altLang="ja-JP" sz="2000" dirty="0">
                <a:solidFill>
                  <a:srgbClr val="000000"/>
                </a:solidFill>
                <a:latin typeface="Consolas" panose="020B0609020204030204" pitchFamily="49" charset="0"/>
                <a:cs typeface="Consolas" panose="020B0609020204030204" pitchFamily="49" charset="0"/>
              </a:rPr>
              <a:t> </a:t>
            </a:r>
            <a:r>
              <a:rPr lang="en-US" altLang="ja-JP" sz="2000" dirty="0" err="1">
                <a:solidFill>
                  <a:srgbClr val="000000"/>
                </a:solidFill>
                <a:latin typeface="Consolas" panose="020B0609020204030204" pitchFamily="49" charset="0"/>
                <a:cs typeface="Consolas" panose="020B0609020204030204" pitchFamily="49" charset="0"/>
              </a:rPr>
              <a:t>cur_size</a:t>
            </a:r>
            <a:r>
              <a:rPr lang="en-US" altLang="ja-JP" sz="2000" dirty="0">
                <a:solidFill>
                  <a:srgbClr val="000000"/>
                </a:solidFill>
                <a:latin typeface="Consolas" panose="020B0609020204030204" pitchFamily="49" charset="0"/>
                <a:cs typeface="Consolas" panose="020B0609020204030204" pitchFamily="49" charset="0"/>
              </a:rPr>
              <a:t> </a:t>
            </a:r>
            <a:r>
              <a:rPr lang="en-US" altLang="ja-JP" sz="2000" dirty="0" err="1">
                <a:solidFill>
                  <a:srgbClr val="000000"/>
                </a:solidFill>
                <a:latin typeface="Consolas" panose="020B0609020204030204" pitchFamily="49" charset="0"/>
                <a:cs typeface="Consolas" panose="020B0609020204030204" pitchFamily="49" charset="0"/>
              </a:rPr>
              <a:t>acc</a:t>
            </a:r>
            <a:r>
              <a:rPr lang="en-US" altLang="ja-JP" sz="2000" dirty="0">
                <a:solidFill>
                  <a:srgbClr val="000000"/>
                </a:solidFill>
                <a:latin typeface="Consolas" panose="020B0609020204030204" pitchFamily="49" charset="0"/>
                <a:cs typeface="Consolas" panose="020B0609020204030204" pitchFamily="49" charset="0"/>
              </a:rPr>
              <a:t> files =</a:t>
            </a:r>
          </a:p>
          <a:p>
            <a:r>
              <a:rPr lang="en-US" altLang="ja-JP" sz="2000" dirty="0">
                <a:solidFill>
                  <a:srgbClr val="000000"/>
                </a:solidFill>
                <a:latin typeface="Consolas" panose="020B0609020204030204" pitchFamily="49" charset="0"/>
                <a:cs typeface="Consolas" panose="020B0609020204030204" pitchFamily="49" charset="0"/>
              </a:rPr>
              <a:t>  match files with</a:t>
            </a:r>
          </a:p>
          <a:p>
            <a:r>
              <a:rPr lang="en-US" altLang="ja-JP" sz="2000" dirty="0">
                <a:solidFill>
                  <a:srgbClr val="000000"/>
                </a:solidFill>
                <a:latin typeface="Consolas" panose="020B0609020204030204" pitchFamily="49" charset="0"/>
                <a:cs typeface="Consolas" panose="020B0609020204030204" pitchFamily="49" charset="0"/>
              </a:rPr>
              <a:t>    | [] -&gt; </a:t>
            </a:r>
            <a:r>
              <a:rPr lang="en-US" altLang="ja-JP" sz="2000" dirty="0" err="1">
                <a:solidFill>
                  <a:srgbClr val="000000"/>
                </a:solidFill>
                <a:latin typeface="Consolas" panose="020B0609020204030204" pitchFamily="49" charset="0"/>
                <a:cs typeface="Consolas" panose="020B0609020204030204" pitchFamily="49" charset="0"/>
              </a:rPr>
              <a:t>acc</a:t>
            </a:r>
            <a:endParaRPr lang="en-US" altLang="ja-JP" sz="2000" dirty="0">
              <a:solidFill>
                <a:srgbClr val="000000"/>
              </a:solidFill>
              <a:latin typeface="Consolas" panose="020B0609020204030204" pitchFamily="49" charset="0"/>
              <a:cs typeface="Consolas" panose="020B0609020204030204" pitchFamily="49" charset="0"/>
            </a:endParaRPr>
          </a:p>
          <a:p>
            <a:r>
              <a:rPr lang="en-US" altLang="ja-JP" sz="2000" dirty="0">
                <a:solidFill>
                  <a:srgbClr val="000000"/>
                </a:solidFill>
                <a:latin typeface="Consolas" panose="020B0609020204030204" pitchFamily="49" charset="0"/>
                <a:cs typeface="Consolas" panose="020B0609020204030204" pitchFamily="49" charset="0"/>
              </a:rPr>
              <a:t>    | file :: files -&gt;</a:t>
            </a:r>
          </a:p>
          <a:p>
            <a:r>
              <a:rPr lang="en-US" altLang="ja-JP" sz="2000" dirty="0">
                <a:solidFill>
                  <a:srgbClr val="000000"/>
                </a:solidFill>
                <a:latin typeface="Consolas" panose="020B0609020204030204" pitchFamily="49" charset="0"/>
                <a:cs typeface="Consolas" panose="020B0609020204030204" pitchFamily="49" charset="0"/>
              </a:rPr>
              <a:t>    </a:t>
            </a:r>
            <a:r>
              <a:rPr lang="ja-JP" altLang="en-US" sz="2000" dirty="0">
                <a:solidFill>
                  <a:srgbClr val="000000"/>
                </a:solidFill>
                <a:latin typeface="Consolas" panose="020B0609020204030204" pitchFamily="49" charset="0"/>
                <a:cs typeface="Consolas" panose="020B0609020204030204" pitchFamily="49" charset="0"/>
              </a:rPr>
              <a:t>　　</a:t>
            </a:r>
            <a:r>
              <a:rPr lang="en-US" altLang="ja-JP" sz="2000" dirty="0">
                <a:solidFill>
                  <a:srgbClr val="000000"/>
                </a:solidFill>
                <a:latin typeface="Consolas" panose="020B0609020204030204" pitchFamily="49" charset="0"/>
                <a:cs typeface="Consolas" panose="020B0609020204030204" pitchFamily="49" charset="0"/>
              </a:rPr>
              <a:t>let </a:t>
            </a:r>
            <a:r>
              <a:rPr lang="en-US" altLang="ja-JP" sz="2000" dirty="0" err="1">
                <a:solidFill>
                  <a:srgbClr val="000000"/>
                </a:solidFill>
                <a:latin typeface="Consolas" panose="020B0609020204030204" pitchFamily="49" charset="0"/>
                <a:cs typeface="Consolas" panose="020B0609020204030204" pitchFamily="49" charset="0"/>
              </a:rPr>
              <a:t>cur_size</a:t>
            </a:r>
            <a:r>
              <a:rPr lang="en-US" altLang="ja-JP" sz="2000" dirty="0">
                <a:solidFill>
                  <a:srgbClr val="000000"/>
                </a:solidFill>
                <a:latin typeface="Consolas" panose="020B0609020204030204" pitchFamily="49" charset="0"/>
                <a:cs typeface="Consolas" panose="020B0609020204030204" pitchFamily="49" charset="0"/>
              </a:rPr>
              <a:t> = </a:t>
            </a:r>
            <a:r>
              <a:rPr lang="en-US" altLang="ja-JP" sz="2000" dirty="0" err="1">
                <a:solidFill>
                  <a:srgbClr val="000000"/>
                </a:solidFill>
                <a:latin typeface="Consolas" panose="020B0609020204030204" pitchFamily="49" charset="0"/>
                <a:cs typeface="Consolas" panose="020B0609020204030204" pitchFamily="49" charset="0"/>
              </a:rPr>
              <a:t>cur_size</a:t>
            </a:r>
            <a:r>
              <a:rPr lang="en-US" altLang="ja-JP" sz="2000" dirty="0">
                <a:solidFill>
                  <a:srgbClr val="000000"/>
                </a:solidFill>
                <a:latin typeface="Consolas" panose="020B0609020204030204" pitchFamily="49" charset="0"/>
                <a:cs typeface="Consolas" panose="020B0609020204030204" pitchFamily="49" charset="0"/>
              </a:rPr>
              <a:t> + </a:t>
            </a:r>
            <a:r>
              <a:rPr lang="en-US" altLang="ja-JP" sz="2800" dirty="0" err="1">
                <a:solidFill>
                  <a:srgbClr val="7030A0"/>
                </a:solidFill>
                <a:latin typeface="Consolas" panose="020B0609020204030204" pitchFamily="49" charset="0"/>
                <a:cs typeface="Consolas" panose="020B0609020204030204" pitchFamily="49" charset="0"/>
              </a:rPr>
              <a:t>file</a:t>
            </a:r>
            <a:r>
              <a:rPr lang="en-US" altLang="ja-JP" sz="2800" dirty="0" err="1" smtClean="0">
                <a:solidFill>
                  <a:srgbClr val="7030A0"/>
                </a:solidFill>
                <a:latin typeface="Consolas" panose="020B0609020204030204" pitchFamily="49" charset="0"/>
                <a:cs typeface="Consolas" panose="020B0609020204030204" pitchFamily="49" charset="0"/>
              </a:rPr>
              <a:t>..size</a:t>
            </a:r>
            <a:r>
              <a:rPr lang="en-US" altLang="ja-JP" sz="2000" dirty="0" smtClean="0">
                <a:solidFill>
                  <a:srgbClr val="7030A0"/>
                </a:solidFill>
                <a:latin typeface="Consolas" panose="020B0609020204030204" pitchFamily="49" charset="0"/>
                <a:cs typeface="Consolas" panose="020B0609020204030204" pitchFamily="49" charset="0"/>
              </a:rPr>
              <a:t> </a:t>
            </a:r>
            <a:r>
              <a:rPr lang="en-US" altLang="ja-JP" sz="2000" dirty="0">
                <a:solidFill>
                  <a:srgbClr val="000000"/>
                </a:solidFill>
                <a:latin typeface="Consolas" panose="020B0609020204030204" pitchFamily="49" charset="0"/>
                <a:cs typeface="Consolas" panose="020B0609020204030204" pitchFamily="49" charset="0"/>
              </a:rPr>
              <a:t>in</a:t>
            </a:r>
          </a:p>
          <a:p>
            <a:r>
              <a:rPr lang="en-US" altLang="ja-JP" sz="2000" dirty="0">
                <a:solidFill>
                  <a:srgbClr val="000000"/>
                </a:solidFill>
                <a:latin typeface="Consolas" panose="020B0609020204030204" pitchFamily="49" charset="0"/>
                <a:cs typeface="Consolas" panose="020B0609020204030204" pitchFamily="49" charset="0"/>
              </a:rPr>
              <a:t>    </a:t>
            </a:r>
            <a:r>
              <a:rPr lang="ja-JP" altLang="en-US" sz="2000" dirty="0">
                <a:solidFill>
                  <a:srgbClr val="000000"/>
                </a:solidFill>
                <a:latin typeface="Consolas" panose="020B0609020204030204" pitchFamily="49" charset="0"/>
                <a:cs typeface="Consolas" panose="020B0609020204030204" pitchFamily="49" charset="0"/>
              </a:rPr>
              <a:t>　　</a:t>
            </a:r>
            <a:r>
              <a:rPr lang="en-US" altLang="ja-JP" sz="2000" dirty="0">
                <a:solidFill>
                  <a:srgbClr val="000000"/>
                </a:solidFill>
                <a:latin typeface="Consolas" panose="020B0609020204030204" pitchFamily="49" charset="0"/>
                <a:cs typeface="Consolas" panose="020B0609020204030204" pitchFamily="49" charset="0"/>
              </a:rPr>
              <a:t>if </a:t>
            </a:r>
            <a:r>
              <a:rPr lang="en-US" altLang="ja-JP" sz="2000" dirty="0" err="1">
                <a:solidFill>
                  <a:srgbClr val="000000"/>
                </a:solidFill>
                <a:latin typeface="Consolas" panose="020B0609020204030204" pitchFamily="49" charset="0"/>
                <a:cs typeface="Consolas" panose="020B0609020204030204" pitchFamily="49" charset="0"/>
              </a:rPr>
              <a:t>cur_size</a:t>
            </a:r>
            <a:r>
              <a:rPr lang="en-US" altLang="ja-JP" sz="2000" dirty="0">
                <a:solidFill>
                  <a:srgbClr val="000000"/>
                </a:solidFill>
                <a:latin typeface="Consolas" panose="020B0609020204030204" pitchFamily="49" charset="0"/>
                <a:cs typeface="Consolas" panose="020B0609020204030204" pitchFamily="49" charset="0"/>
              </a:rPr>
              <a:t> &gt; size then </a:t>
            </a:r>
            <a:r>
              <a:rPr lang="en-US" altLang="ja-JP" sz="2000" dirty="0" err="1">
                <a:solidFill>
                  <a:srgbClr val="000000"/>
                </a:solidFill>
                <a:latin typeface="Consolas" panose="020B0609020204030204" pitchFamily="49" charset="0"/>
                <a:cs typeface="Consolas" panose="020B0609020204030204" pitchFamily="49" charset="0"/>
              </a:rPr>
              <a:t>acc</a:t>
            </a:r>
            <a:endParaRPr lang="en-US" altLang="ja-JP" sz="2000" dirty="0">
              <a:solidFill>
                <a:srgbClr val="000000"/>
              </a:solidFill>
              <a:latin typeface="Consolas" panose="020B0609020204030204" pitchFamily="49" charset="0"/>
              <a:cs typeface="Consolas" panose="020B0609020204030204" pitchFamily="49" charset="0"/>
            </a:endParaRPr>
          </a:p>
          <a:p>
            <a:r>
              <a:rPr lang="en-US" altLang="ja-JP" sz="2000" dirty="0">
                <a:solidFill>
                  <a:srgbClr val="000000"/>
                </a:solidFill>
                <a:latin typeface="Consolas" panose="020B0609020204030204" pitchFamily="49" charset="0"/>
                <a:cs typeface="Consolas" panose="020B0609020204030204" pitchFamily="49" charset="0"/>
              </a:rPr>
              <a:t>    </a:t>
            </a:r>
            <a:r>
              <a:rPr lang="ja-JP" altLang="en-US" sz="2000" dirty="0">
                <a:solidFill>
                  <a:srgbClr val="000000"/>
                </a:solidFill>
                <a:latin typeface="Consolas" panose="020B0609020204030204" pitchFamily="49" charset="0"/>
                <a:cs typeface="Consolas" panose="020B0609020204030204" pitchFamily="49" charset="0"/>
              </a:rPr>
              <a:t>　　</a:t>
            </a:r>
            <a:r>
              <a:rPr lang="en-US" altLang="ja-JP" sz="2000" dirty="0">
                <a:solidFill>
                  <a:srgbClr val="000000"/>
                </a:solidFill>
                <a:latin typeface="Consolas" panose="020B0609020204030204" pitchFamily="49" charset="0"/>
                <a:cs typeface="Consolas" panose="020B0609020204030204" pitchFamily="49" charset="0"/>
              </a:rPr>
              <a:t>else </a:t>
            </a:r>
            <a:r>
              <a:rPr lang="en-US" altLang="ja-JP" sz="2000" dirty="0" err="1">
                <a:solidFill>
                  <a:srgbClr val="000000"/>
                </a:solidFill>
                <a:latin typeface="Consolas" panose="020B0609020204030204" pitchFamily="49" charset="0"/>
                <a:cs typeface="Consolas" panose="020B0609020204030204" pitchFamily="49" charset="0"/>
              </a:rPr>
              <a:t>iter</a:t>
            </a:r>
            <a:r>
              <a:rPr lang="en-US" altLang="ja-JP" sz="2000" dirty="0">
                <a:solidFill>
                  <a:srgbClr val="000000"/>
                </a:solidFill>
                <a:latin typeface="Consolas" panose="020B0609020204030204" pitchFamily="49" charset="0"/>
                <a:cs typeface="Consolas" panose="020B0609020204030204" pitchFamily="49" charset="0"/>
              </a:rPr>
              <a:t> </a:t>
            </a:r>
            <a:r>
              <a:rPr lang="en-US" altLang="ja-JP" sz="2000" dirty="0" err="1">
                <a:solidFill>
                  <a:srgbClr val="000000"/>
                </a:solidFill>
                <a:latin typeface="Consolas" panose="020B0609020204030204" pitchFamily="49" charset="0"/>
                <a:cs typeface="Consolas" panose="020B0609020204030204" pitchFamily="49" charset="0"/>
              </a:rPr>
              <a:t>cur_size</a:t>
            </a:r>
            <a:r>
              <a:rPr lang="en-US" altLang="ja-JP" sz="2000" dirty="0">
                <a:solidFill>
                  <a:srgbClr val="000000"/>
                </a:solidFill>
                <a:latin typeface="Consolas" panose="020B0609020204030204" pitchFamily="49" charset="0"/>
                <a:cs typeface="Consolas" panose="020B0609020204030204" pitchFamily="49" charset="0"/>
              </a:rPr>
              <a:t> (</a:t>
            </a:r>
            <a:r>
              <a:rPr lang="en-US" altLang="ja-JP" sz="2800" dirty="0" err="1" smtClean="0">
                <a:solidFill>
                  <a:srgbClr val="7030A0"/>
                </a:solidFill>
                <a:latin typeface="Consolas" panose="020B0609020204030204" pitchFamily="49" charset="0"/>
                <a:cs typeface="Consolas" panose="020B0609020204030204" pitchFamily="49" charset="0"/>
              </a:rPr>
              <a:t>file..</a:t>
            </a:r>
            <a:r>
              <a:rPr lang="en-US" altLang="ja-JP" sz="2800" dirty="0" err="1">
                <a:solidFill>
                  <a:srgbClr val="7030A0"/>
                </a:solidFill>
                <a:latin typeface="Consolas" panose="020B0609020204030204" pitchFamily="49" charset="0"/>
                <a:cs typeface="Consolas" panose="020B0609020204030204" pitchFamily="49" charset="0"/>
              </a:rPr>
              <a:t>name</a:t>
            </a:r>
            <a:r>
              <a:rPr lang="en-US" altLang="ja-JP" sz="2000" dirty="0">
                <a:solidFill>
                  <a:srgbClr val="0000FF"/>
                </a:solidFill>
                <a:latin typeface="Consolas" panose="020B0609020204030204" pitchFamily="49" charset="0"/>
                <a:cs typeface="Consolas" panose="020B0609020204030204" pitchFamily="49" charset="0"/>
              </a:rPr>
              <a:t> </a:t>
            </a:r>
            <a:r>
              <a:rPr lang="en-US" altLang="ja-JP" sz="2000" dirty="0">
                <a:solidFill>
                  <a:srgbClr val="000000"/>
                </a:solidFill>
                <a:latin typeface="Consolas" panose="020B0609020204030204" pitchFamily="49" charset="0"/>
                <a:cs typeface="Consolas" panose="020B0609020204030204" pitchFamily="49" charset="0"/>
              </a:rPr>
              <a:t>:: </a:t>
            </a:r>
            <a:r>
              <a:rPr lang="en-US" altLang="ja-JP" sz="2000" dirty="0" err="1">
                <a:solidFill>
                  <a:srgbClr val="000000"/>
                </a:solidFill>
                <a:latin typeface="Consolas" panose="020B0609020204030204" pitchFamily="49" charset="0"/>
                <a:cs typeface="Consolas" panose="020B0609020204030204" pitchFamily="49" charset="0"/>
              </a:rPr>
              <a:t>acc</a:t>
            </a:r>
            <a:r>
              <a:rPr lang="en-US" altLang="ja-JP" sz="2000" dirty="0">
                <a:solidFill>
                  <a:srgbClr val="000000"/>
                </a:solidFill>
                <a:latin typeface="Consolas" panose="020B0609020204030204" pitchFamily="49" charset="0"/>
                <a:cs typeface="Consolas" panose="020B0609020204030204" pitchFamily="49" charset="0"/>
              </a:rPr>
              <a:t>) </a:t>
            </a:r>
            <a:r>
              <a:rPr lang="en-US" altLang="ja-JP" sz="2000" dirty="0" smtClean="0">
                <a:solidFill>
                  <a:srgbClr val="000000"/>
                </a:solidFill>
                <a:latin typeface="Consolas" panose="020B0609020204030204" pitchFamily="49" charset="0"/>
                <a:cs typeface="Consolas" panose="020B0609020204030204" pitchFamily="49" charset="0"/>
              </a:rPr>
              <a:t>files</a:t>
            </a:r>
            <a:br>
              <a:rPr lang="en-US" altLang="ja-JP" sz="2000" dirty="0" smtClean="0">
                <a:solidFill>
                  <a:srgbClr val="000000"/>
                </a:solidFill>
                <a:latin typeface="Consolas" panose="020B0609020204030204" pitchFamily="49" charset="0"/>
                <a:cs typeface="Consolas" panose="020B0609020204030204" pitchFamily="49" charset="0"/>
              </a:rPr>
            </a:br>
            <a:r>
              <a:rPr lang="en-US" altLang="ja-JP" sz="2000" dirty="0" smtClean="0">
                <a:solidFill>
                  <a:srgbClr val="000000"/>
                </a:solidFill>
                <a:latin typeface="Consolas" panose="020B0609020204030204" pitchFamily="49" charset="0"/>
                <a:cs typeface="Consolas" panose="020B0609020204030204" pitchFamily="49" charset="0"/>
              </a:rPr>
              <a:t>  </a:t>
            </a:r>
            <a:r>
              <a:rPr lang="en-US" altLang="ja-JP" sz="2000" dirty="0">
                <a:solidFill>
                  <a:srgbClr val="000000"/>
                </a:solidFill>
                <a:latin typeface="Consolas" panose="020B0609020204030204" pitchFamily="49" charset="0"/>
                <a:cs typeface="Consolas" panose="020B0609020204030204" pitchFamily="49" charset="0"/>
              </a:rPr>
              <a:t>in</a:t>
            </a:r>
          </a:p>
          <a:p>
            <a:r>
              <a:rPr lang="en-US" altLang="ja-JP" sz="2000" dirty="0">
                <a:solidFill>
                  <a:srgbClr val="000000"/>
                </a:solidFill>
                <a:latin typeface="Consolas" panose="020B0609020204030204" pitchFamily="49" charset="0"/>
                <a:cs typeface="Consolas" panose="020B0609020204030204" pitchFamily="49" charset="0"/>
              </a:rPr>
              <a:t>  </a:t>
            </a:r>
            <a:r>
              <a:rPr lang="en-US" altLang="ja-JP" sz="2000" dirty="0" err="1">
                <a:solidFill>
                  <a:srgbClr val="000000"/>
                </a:solidFill>
                <a:latin typeface="Consolas" panose="020B0609020204030204" pitchFamily="49" charset="0"/>
                <a:cs typeface="Consolas" panose="020B0609020204030204" pitchFamily="49" charset="0"/>
              </a:rPr>
              <a:t>iter</a:t>
            </a:r>
            <a:r>
              <a:rPr lang="en-US" altLang="ja-JP" sz="2000" dirty="0">
                <a:solidFill>
                  <a:srgbClr val="000000"/>
                </a:solidFill>
                <a:latin typeface="Consolas" panose="020B0609020204030204" pitchFamily="49" charset="0"/>
                <a:cs typeface="Consolas" panose="020B0609020204030204" pitchFamily="49" charset="0"/>
              </a:rPr>
              <a:t> 0 [] files</a:t>
            </a:r>
          </a:p>
          <a:p>
            <a:r>
              <a:rPr lang="en-US" altLang="ja-JP" sz="2000" dirty="0">
                <a:solidFill>
                  <a:srgbClr val="000000"/>
                </a:solidFill>
                <a:latin typeface="Consolas" panose="020B0609020204030204" pitchFamily="49" charset="0"/>
                <a:cs typeface="Consolas" panose="020B0609020204030204" pitchFamily="49" charset="0"/>
              </a:rPr>
              <a:t>;;</a:t>
            </a:r>
            <a:endParaRPr lang="ja-JP" altLang="en-US" sz="2000" dirty="0">
              <a:solidFill>
                <a:srgbClr val="000000"/>
              </a:solidFill>
              <a:latin typeface="Consolas" panose="020B0609020204030204" pitchFamily="49" charset="0"/>
              <a:cs typeface="Consolas" panose="020B0609020204030204" pitchFamily="49" charset="0"/>
            </a:endParaRPr>
          </a:p>
        </p:txBody>
      </p:sp>
      <p:sp>
        <p:nvSpPr>
          <p:cNvPr id="5" name="スライド番号プレースホルダー 4"/>
          <p:cNvSpPr>
            <a:spLocks noGrp="1"/>
          </p:cNvSpPr>
          <p:nvPr>
            <p:ph type="sldNum" sz="quarter" idx="12"/>
          </p:nvPr>
        </p:nvSpPr>
        <p:spPr/>
        <p:txBody>
          <a:bodyPr/>
          <a:lstStyle/>
          <a:p>
            <a:fld id="{7E67F5E3-2066-D74B-9504-DE5633D0CE33}" type="slidenum">
              <a:rPr kumimoji="1" lang="ja-JP" altLang="en-US" smtClean="0"/>
              <a:t>4</a:t>
            </a:fld>
            <a:endParaRPr kumimoji="1" lang="ja-JP" altLang="en-US"/>
          </a:p>
        </p:txBody>
      </p:sp>
      <p:sp>
        <p:nvSpPr>
          <p:cNvPr id="6" name="正方形/長方形 5"/>
          <p:cNvSpPr/>
          <p:nvPr/>
        </p:nvSpPr>
        <p:spPr>
          <a:xfrm>
            <a:off x="4758116" y="3049853"/>
            <a:ext cx="2646095" cy="534075"/>
          </a:xfrm>
          <a:prstGeom prst="rect">
            <a:avLst/>
          </a:prstGeom>
          <a:noFill/>
          <a:ln w="28575">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
        <p:nvSpPr>
          <p:cNvPr id="7" name="四角形吹き出し 6"/>
          <p:cNvSpPr/>
          <p:nvPr/>
        </p:nvSpPr>
        <p:spPr>
          <a:xfrm>
            <a:off x="5045384" y="3973436"/>
            <a:ext cx="3641416" cy="574534"/>
          </a:xfrm>
          <a:prstGeom prst="wedgeRectCallout">
            <a:avLst>
              <a:gd name="adj1" fmla="val -20041"/>
              <a:gd name="adj2" fmla="val -117782"/>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solidFill>
                  <a:schemeClr val="tx1"/>
                </a:solidFill>
              </a:rPr>
              <a:t>指定されているオプションの集合</a:t>
            </a:r>
            <a:endParaRPr lang="en-US" altLang="ja-JP" dirty="0" smtClean="0">
              <a:solidFill>
                <a:schemeClr val="tx1"/>
              </a:solidFill>
            </a:endParaRPr>
          </a:p>
          <a:p>
            <a:pPr algn="ctr"/>
            <a:r>
              <a:rPr lang="en-US" altLang="ja-JP" dirty="0" smtClean="0">
                <a:solidFill>
                  <a:schemeClr val="tx1"/>
                </a:solidFill>
              </a:rPr>
              <a:t>(</a:t>
            </a:r>
            <a:r>
              <a:rPr lang="ja-JP" altLang="en-US" dirty="0" smtClean="0">
                <a:solidFill>
                  <a:srgbClr val="008000"/>
                </a:solidFill>
              </a:rPr>
              <a:t>オプション集合</a:t>
            </a:r>
            <a:r>
              <a:rPr lang="en-US" altLang="ja-JP" dirty="0" smtClean="0">
                <a:solidFill>
                  <a:schemeClr val="tx1"/>
                </a:solidFill>
              </a:rPr>
              <a:t>)</a:t>
            </a:r>
            <a:endParaRPr lang="ja-JP" altLang="en-US" dirty="0">
              <a:solidFill>
                <a:schemeClr val="tx1"/>
              </a:solidFill>
            </a:endParaRPr>
          </a:p>
        </p:txBody>
      </p:sp>
    </p:spTree>
    <p:extLst>
      <p:ext uri="{BB962C8B-B14F-4D97-AF65-F5344CB8AC3E}">
        <p14:creationId xmlns:p14="http://schemas.microsoft.com/office/powerpoint/2010/main" val="3680754723"/>
      </p:ext>
    </p:extLst>
  </p:cSld>
  <p:clrMapOvr>
    <a:masterClrMapping/>
  </p:clrMapOvr>
  <mc:AlternateContent xmlns:mc="http://schemas.openxmlformats.org/markup-compatibility/2006" xmlns:p14="http://schemas.microsoft.com/office/powerpoint/2010/main">
    <mc:Choice Requires="p14">
      <p:transition spd="slow" p14:dur="2000" advTm="88053"/>
    </mc:Choice>
    <mc:Fallback xmlns="">
      <p:transition spd="slow" advTm="8805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目標</a:t>
            </a:r>
            <a:r>
              <a:rPr lang="en-US" altLang="ja-JP" dirty="0" smtClean="0"/>
              <a:t>1/5</a:t>
            </a:r>
            <a:r>
              <a:rPr lang="en-US" altLang="ja-JP" dirty="0" smtClean="0"/>
              <a:t>. </a:t>
            </a:r>
            <a:r>
              <a:rPr lang="ja-JP" altLang="en-US" dirty="0" smtClean="0"/>
              <a:t>コマンドの</a:t>
            </a:r>
            <a:r>
              <a:rPr lang="ja-JP" altLang="en-US" dirty="0" smtClean="0"/>
              <a:t>関数化</a:t>
            </a:r>
            <a:endParaRPr kumimoji="1" lang="ja-JP" altLang="en-US" dirty="0"/>
          </a:p>
        </p:txBody>
      </p:sp>
      <p:sp>
        <p:nvSpPr>
          <p:cNvPr id="4" name="正方形/長方形 3"/>
          <p:cNvSpPr/>
          <p:nvPr/>
        </p:nvSpPr>
        <p:spPr>
          <a:xfrm>
            <a:off x="514417" y="1794343"/>
            <a:ext cx="8279331" cy="41278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000" dirty="0" smtClean="0">
                <a:solidFill>
                  <a:schemeClr val="tx1"/>
                </a:solidFill>
                <a:latin typeface="Consolas" panose="020B0609020204030204" pitchFamily="49" charset="0"/>
                <a:cs typeface="Consolas" panose="020B0609020204030204" pitchFamily="49" charset="0"/>
              </a:rPr>
              <a:t>let </a:t>
            </a:r>
            <a:r>
              <a:rPr lang="en-US" altLang="ja-JP" sz="2000" dirty="0" err="1" smtClean="0">
                <a:solidFill>
                  <a:schemeClr val="tx1"/>
                </a:solidFill>
                <a:latin typeface="Consolas" panose="020B0609020204030204" pitchFamily="49" charset="0"/>
                <a:cs typeface="Consolas" panose="020B0609020204030204" pitchFamily="49" charset="0"/>
              </a:rPr>
              <a:t>collect_files</a:t>
            </a:r>
            <a:r>
              <a:rPr lang="en-US" altLang="ja-JP" sz="2000" dirty="0" smtClean="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size =</a:t>
            </a:r>
          </a:p>
          <a:p>
            <a:r>
              <a:rPr lang="en-US" altLang="ja-JP" sz="2000" dirty="0">
                <a:solidFill>
                  <a:schemeClr val="tx1"/>
                </a:solidFill>
                <a:latin typeface="Consolas" panose="020B0609020204030204" pitchFamily="49" charset="0"/>
                <a:cs typeface="Consolas" panose="020B0609020204030204" pitchFamily="49" charset="0"/>
              </a:rPr>
              <a:t>  let files = </a:t>
            </a:r>
            <a:r>
              <a:rPr lang="en-US" altLang="ja-JP" sz="2800" dirty="0" err="1">
                <a:solidFill>
                  <a:srgbClr val="0000FF"/>
                </a:solidFill>
                <a:latin typeface="Consolas" panose="020B0609020204030204" pitchFamily="49" charset="0"/>
                <a:cs typeface="Consolas" panose="020B0609020204030204" pitchFamily="49" charset="0"/>
              </a:rPr>
              <a:t>Ls.command</a:t>
            </a:r>
            <a:r>
              <a:rPr lang="en-US" altLang="ja-JP" sz="2800" dirty="0">
                <a:solidFill>
                  <a:srgbClr val="0000FF"/>
                </a:solidFill>
                <a:latin typeface="Consolas" panose="020B0609020204030204" pitchFamily="49" charset="0"/>
                <a:cs typeface="Consolas" panose="020B0609020204030204" pitchFamily="49" charset="0"/>
              </a:rPr>
              <a:t> </a:t>
            </a:r>
            <a:r>
              <a:rPr lang="en-US" altLang="ja-JP" sz="2800" dirty="0" smtClean="0">
                <a:solidFill>
                  <a:srgbClr val="008000"/>
                </a:solidFill>
                <a:latin typeface="Consolas" panose="020B0609020204030204" pitchFamily="49" charset="0"/>
                <a:cs typeface="Consolas" panose="020B0609020204030204" pitchFamily="49" charset="0"/>
              </a:rPr>
              <a:t>(</a:t>
            </a:r>
            <a:r>
              <a:rPr lang="en-US" altLang="ja-JP" sz="2800" dirty="0" err="1" smtClean="0">
                <a:solidFill>
                  <a:srgbClr val="008000"/>
                </a:solidFill>
                <a:latin typeface="Consolas" panose="020B0609020204030204" pitchFamily="49" charset="0"/>
                <a:cs typeface="Consolas" panose="020B0609020204030204" pitchFamily="49" charset="0"/>
              </a:rPr>
              <a:t>add_l</a:t>
            </a:r>
            <a:r>
              <a:rPr lang="en-US" altLang="ja-JP" sz="2800" dirty="0" smtClean="0">
                <a:solidFill>
                  <a:srgbClr val="008000"/>
                </a:solidFill>
                <a:latin typeface="Consolas" panose="020B0609020204030204" pitchFamily="49" charset="0"/>
                <a:cs typeface="Consolas" panose="020B0609020204030204" pitchFamily="49" charset="0"/>
              </a:rPr>
              <a:t> empty)</a:t>
            </a:r>
            <a:r>
              <a:rPr lang="en-US" altLang="ja-JP" sz="2000" dirty="0" smtClean="0">
                <a:solidFill>
                  <a:srgbClr val="0000FF"/>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in</a:t>
            </a:r>
          </a:p>
          <a:p>
            <a:r>
              <a:rPr lang="en-US" altLang="ja-JP" sz="2000" dirty="0">
                <a:solidFill>
                  <a:schemeClr val="tx1"/>
                </a:solidFill>
                <a:latin typeface="Consolas" panose="020B0609020204030204" pitchFamily="49" charset="0"/>
                <a:cs typeface="Consolas" panose="020B0609020204030204" pitchFamily="49" charset="0"/>
              </a:rPr>
              <a:t>  let rec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acc</a:t>
            </a:r>
            <a:r>
              <a:rPr lang="en-US" altLang="ja-JP" sz="2000" dirty="0">
                <a:solidFill>
                  <a:schemeClr val="tx1"/>
                </a:solidFill>
                <a:latin typeface="Consolas" panose="020B0609020204030204" pitchFamily="49" charset="0"/>
                <a:cs typeface="Consolas" panose="020B0609020204030204" pitchFamily="49" charset="0"/>
              </a:rPr>
              <a:t> files =</a:t>
            </a:r>
          </a:p>
          <a:p>
            <a:r>
              <a:rPr lang="en-US" altLang="ja-JP" sz="2000" dirty="0">
                <a:solidFill>
                  <a:schemeClr val="tx1"/>
                </a:solidFill>
                <a:latin typeface="Consolas" panose="020B0609020204030204" pitchFamily="49" charset="0"/>
                <a:cs typeface="Consolas" panose="020B0609020204030204" pitchFamily="49" charset="0"/>
              </a:rPr>
              <a:t>  match files with</a:t>
            </a:r>
          </a:p>
          <a:p>
            <a:r>
              <a:rPr lang="en-US" altLang="ja-JP" sz="2000" dirty="0">
                <a:solidFill>
                  <a:schemeClr val="tx1"/>
                </a:solidFill>
                <a:latin typeface="Consolas" panose="020B0609020204030204" pitchFamily="49" charset="0"/>
                <a:cs typeface="Consolas" panose="020B0609020204030204" pitchFamily="49" charset="0"/>
              </a:rPr>
              <a:t>    | [] -&gt; </a:t>
            </a:r>
            <a:r>
              <a:rPr lang="en-US" altLang="ja-JP" sz="2000" dirty="0" err="1">
                <a:solidFill>
                  <a:schemeClr val="tx1"/>
                </a:solidFill>
                <a:latin typeface="Consolas" panose="020B0609020204030204" pitchFamily="49" charset="0"/>
                <a:cs typeface="Consolas" panose="020B0609020204030204" pitchFamily="49" charset="0"/>
              </a:rPr>
              <a:t>acc</a:t>
            </a:r>
            <a:endParaRPr lang="en-US" altLang="ja-JP" sz="2000" dirty="0">
              <a:solidFill>
                <a:schemeClr val="tx1"/>
              </a:solidFill>
              <a:latin typeface="Consolas" panose="020B0609020204030204" pitchFamily="49" charset="0"/>
              <a:cs typeface="Consolas" panose="020B0609020204030204" pitchFamily="49" charset="0"/>
            </a:endParaRPr>
          </a:p>
          <a:p>
            <a:r>
              <a:rPr lang="en-US" altLang="ja-JP" sz="2000" dirty="0">
                <a:solidFill>
                  <a:schemeClr val="tx1"/>
                </a:solidFill>
                <a:latin typeface="Consolas" panose="020B0609020204030204" pitchFamily="49" charset="0"/>
                <a:cs typeface="Consolas" panose="020B0609020204030204" pitchFamily="49" charset="0"/>
              </a:rPr>
              <a:t>    | file :: files -&gt;</a:t>
            </a: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let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 </a:t>
            </a:r>
            <a:r>
              <a:rPr lang="en-US" altLang="ja-JP" sz="2800" dirty="0" err="1">
                <a:solidFill>
                  <a:srgbClr val="7030A0"/>
                </a:solidFill>
                <a:latin typeface="Consolas" panose="020B0609020204030204" pitchFamily="49" charset="0"/>
                <a:cs typeface="Consolas" panose="020B0609020204030204" pitchFamily="49" charset="0"/>
              </a:rPr>
              <a:t>file</a:t>
            </a:r>
            <a:r>
              <a:rPr lang="en-US" altLang="ja-JP" sz="2800" dirty="0" err="1" smtClean="0">
                <a:solidFill>
                  <a:srgbClr val="7030A0"/>
                </a:solidFill>
                <a:latin typeface="Consolas" panose="020B0609020204030204" pitchFamily="49" charset="0"/>
                <a:cs typeface="Consolas" panose="020B0609020204030204" pitchFamily="49" charset="0"/>
              </a:rPr>
              <a:t>..size</a:t>
            </a:r>
            <a:r>
              <a:rPr lang="en-US" altLang="ja-JP" sz="2000" dirty="0" smtClean="0">
                <a:solidFill>
                  <a:srgbClr val="0000FF"/>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in</a:t>
            </a: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if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&gt; size then </a:t>
            </a:r>
            <a:r>
              <a:rPr lang="en-US" altLang="ja-JP" sz="2000" dirty="0" err="1">
                <a:solidFill>
                  <a:schemeClr val="tx1"/>
                </a:solidFill>
                <a:latin typeface="Consolas" panose="020B0609020204030204" pitchFamily="49" charset="0"/>
                <a:cs typeface="Consolas" panose="020B0609020204030204" pitchFamily="49" charset="0"/>
              </a:rPr>
              <a:t>acc</a:t>
            </a:r>
            <a:endParaRPr lang="en-US" altLang="ja-JP" sz="2000" dirty="0">
              <a:solidFill>
                <a:schemeClr val="tx1"/>
              </a:solidFill>
              <a:latin typeface="Consolas" panose="020B0609020204030204" pitchFamily="49" charset="0"/>
              <a:cs typeface="Consolas" panose="020B0609020204030204" pitchFamily="49" charset="0"/>
            </a:endParaRP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else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800" dirty="0" err="1">
                <a:solidFill>
                  <a:srgbClr val="7030A0"/>
                </a:solidFill>
                <a:latin typeface="Consolas" panose="020B0609020204030204" pitchFamily="49" charset="0"/>
                <a:cs typeface="Consolas" panose="020B0609020204030204" pitchFamily="49" charset="0"/>
              </a:rPr>
              <a:t>file</a:t>
            </a:r>
            <a:r>
              <a:rPr lang="en-US" altLang="ja-JP" sz="2800" dirty="0" err="1" smtClean="0">
                <a:solidFill>
                  <a:srgbClr val="7030A0"/>
                </a:solidFill>
                <a:latin typeface="Consolas" panose="020B0609020204030204" pitchFamily="49" charset="0"/>
                <a:cs typeface="Consolas" panose="020B0609020204030204" pitchFamily="49" charset="0"/>
              </a:rPr>
              <a:t>..name</a:t>
            </a:r>
            <a:r>
              <a:rPr lang="en-US" altLang="ja-JP" sz="2000" dirty="0" smtClean="0">
                <a:solidFill>
                  <a:srgbClr val="0000FF"/>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acc</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smtClean="0">
                <a:solidFill>
                  <a:schemeClr val="tx1"/>
                </a:solidFill>
                <a:latin typeface="Consolas" panose="020B0609020204030204" pitchFamily="49" charset="0"/>
                <a:cs typeface="Consolas" panose="020B0609020204030204" pitchFamily="49" charset="0"/>
              </a:rPr>
              <a:t>files</a:t>
            </a:r>
            <a:br>
              <a:rPr lang="en-US" altLang="ja-JP" sz="2000" dirty="0" smtClean="0">
                <a:solidFill>
                  <a:schemeClr val="tx1"/>
                </a:solidFill>
                <a:latin typeface="Consolas" panose="020B0609020204030204" pitchFamily="49" charset="0"/>
                <a:cs typeface="Consolas" panose="020B0609020204030204" pitchFamily="49" charset="0"/>
              </a:rPr>
            </a:br>
            <a:r>
              <a:rPr lang="en-US" altLang="ja-JP" sz="2000" dirty="0" smtClean="0">
                <a:solidFill>
                  <a:schemeClr val="tx1"/>
                </a:solidFill>
                <a:latin typeface="Consolas" panose="020B0609020204030204" pitchFamily="49" charset="0"/>
                <a:cs typeface="Consolas" panose="020B0609020204030204" pitchFamily="49" charset="0"/>
              </a:rPr>
              <a:t>  in</a:t>
            </a:r>
            <a:endParaRPr lang="en-US" altLang="ja-JP" sz="2000" dirty="0">
              <a:solidFill>
                <a:schemeClr val="tx1"/>
              </a:solidFill>
              <a:latin typeface="Consolas" panose="020B0609020204030204" pitchFamily="49" charset="0"/>
              <a:cs typeface="Consolas" panose="020B0609020204030204" pitchFamily="49" charset="0"/>
            </a:endParaRPr>
          </a:p>
          <a:p>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0 [] files</a:t>
            </a:r>
          </a:p>
          <a:p>
            <a:r>
              <a:rPr lang="en-US" altLang="ja-JP" sz="2000" dirty="0">
                <a:solidFill>
                  <a:schemeClr val="tx1"/>
                </a:solidFill>
                <a:latin typeface="Consolas" panose="020B0609020204030204" pitchFamily="49" charset="0"/>
                <a:cs typeface="Consolas" panose="020B0609020204030204" pitchFamily="49" charset="0"/>
              </a:rPr>
              <a:t>;;</a:t>
            </a:r>
            <a:endParaRPr lang="ja-JP" altLang="en-US" sz="2000" dirty="0">
              <a:solidFill>
                <a:schemeClr val="tx1"/>
              </a:solidFill>
              <a:latin typeface="Consolas" panose="020B0609020204030204" pitchFamily="49" charset="0"/>
              <a:cs typeface="Consolas" panose="020B0609020204030204" pitchFamily="49" charset="0"/>
            </a:endParaRPr>
          </a:p>
        </p:txBody>
      </p:sp>
      <p:sp>
        <p:nvSpPr>
          <p:cNvPr id="5" name="スライド番号プレースホルダー 4"/>
          <p:cNvSpPr>
            <a:spLocks noGrp="1"/>
          </p:cNvSpPr>
          <p:nvPr>
            <p:ph type="sldNum" sz="quarter" idx="12"/>
          </p:nvPr>
        </p:nvSpPr>
        <p:spPr/>
        <p:txBody>
          <a:bodyPr/>
          <a:lstStyle/>
          <a:p>
            <a:fld id="{7E67F5E3-2066-D74B-9504-DE5633D0CE33}" type="slidenum">
              <a:rPr kumimoji="1" lang="ja-JP" altLang="en-US" smtClean="0"/>
              <a:t>5</a:t>
            </a:fld>
            <a:endParaRPr kumimoji="1" lang="ja-JP" altLang="en-US"/>
          </a:p>
        </p:txBody>
      </p:sp>
      <p:sp>
        <p:nvSpPr>
          <p:cNvPr id="6" name="角丸四角形 5"/>
          <p:cNvSpPr/>
          <p:nvPr/>
        </p:nvSpPr>
        <p:spPr>
          <a:xfrm>
            <a:off x="4536489" y="1360162"/>
            <a:ext cx="4554504" cy="790753"/>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altLang="ja-JP" sz="2400" kern="1200" dirty="0" smtClean="0">
                <a:solidFill>
                  <a:schemeClr val="tx1"/>
                </a:solidFill>
              </a:rPr>
              <a:t>1. </a:t>
            </a:r>
            <a:r>
              <a:rPr lang="ja-JP" altLang="en-US" sz="2400" kern="1200" dirty="0" smtClean="0">
                <a:solidFill>
                  <a:schemeClr val="tx1"/>
                </a:solidFill>
              </a:rPr>
              <a:t>コマンドをオプションを引数に取る関数として扱う</a:t>
            </a:r>
            <a:endParaRPr lang="ja-JP" altLang="en-US" sz="2400" kern="1200" dirty="0">
              <a:solidFill>
                <a:schemeClr val="tx1"/>
              </a:solidFill>
            </a:endParaRPr>
          </a:p>
        </p:txBody>
      </p:sp>
      <p:sp>
        <p:nvSpPr>
          <p:cNvPr id="11" name="角丸四角形 10"/>
          <p:cNvSpPr/>
          <p:nvPr/>
        </p:nvSpPr>
        <p:spPr>
          <a:xfrm>
            <a:off x="5276008" y="2611004"/>
            <a:ext cx="3576926" cy="590719"/>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solidFill>
                  <a:schemeClr val="tx1"/>
                </a:solidFill>
              </a:rPr>
              <a:t>empty</a:t>
            </a:r>
            <a:r>
              <a:rPr lang="ja-JP" altLang="en-US" dirty="0" smtClean="0">
                <a:solidFill>
                  <a:schemeClr val="tx1"/>
                </a:solidFill>
              </a:rPr>
              <a:t>は空のオプション集合</a:t>
            </a:r>
            <a:endParaRPr lang="ja-JP" altLang="en-US" dirty="0">
              <a:solidFill>
                <a:schemeClr val="tx1"/>
              </a:solidFill>
            </a:endParaRPr>
          </a:p>
        </p:txBody>
      </p:sp>
      <p:sp>
        <p:nvSpPr>
          <p:cNvPr id="12" name="角丸四角形 11"/>
          <p:cNvSpPr/>
          <p:nvPr/>
        </p:nvSpPr>
        <p:spPr>
          <a:xfrm>
            <a:off x="5276008" y="3214524"/>
            <a:ext cx="3576926" cy="590719"/>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smtClean="0">
                <a:solidFill>
                  <a:schemeClr val="tx1"/>
                </a:solidFill>
              </a:rPr>
              <a:t>add_l</a:t>
            </a:r>
            <a:r>
              <a:rPr lang="ja-JP" altLang="en-US" dirty="0" smtClean="0">
                <a:solidFill>
                  <a:schemeClr val="tx1"/>
                </a:solidFill>
              </a:rPr>
              <a:t>はオプション集合に</a:t>
            </a:r>
            <a:r>
              <a:rPr lang="en-US" altLang="ja-JP" dirty="0" smtClean="0">
                <a:solidFill>
                  <a:schemeClr val="tx1"/>
                </a:solidFill>
              </a:rPr>
              <a:t/>
            </a:r>
            <a:br>
              <a:rPr lang="en-US" altLang="ja-JP" dirty="0" smtClean="0">
                <a:solidFill>
                  <a:schemeClr val="tx1"/>
                </a:solidFill>
              </a:rPr>
            </a:br>
            <a:r>
              <a:rPr lang="en-US" altLang="ja-JP" dirty="0" smtClean="0">
                <a:solidFill>
                  <a:schemeClr val="tx1"/>
                </a:solidFill>
              </a:rPr>
              <a:t>l</a:t>
            </a:r>
            <a:r>
              <a:rPr lang="ja-JP" altLang="en-US" dirty="0" smtClean="0">
                <a:solidFill>
                  <a:schemeClr val="tx1"/>
                </a:solidFill>
              </a:rPr>
              <a:t>オプションを追加する関数</a:t>
            </a:r>
            <a:endParaRPr lang="ja-JP" altLang="en-US" dirty="0">
              <a:solidFill>
                <a:schemeClr val="tx1"/>
              </a:solidFill>
            </a:endParaRPr>
          </a:p>
        </p:txBody>
      </p:sp>
    </p:spTree>
    <p:extLst>
      <p:ext uri="{BB962C8B-B14F-4D97-AF65-F5344CB8AC3E}">
        <p14:creationId xmlns:p14="http://schemas.microsoft.com/office/powerpoint/2010/main" val="927495526"/>
      </p:ext>
    </p:extLst>
  </p:cSld>
  <p:clrMapOvr>
    <a:masterClrMapping/>
  </p:clrMapOvr>
  <mc:AlternateContent xmlns:mc="http://schemas.openxmlformats.org/markup-compatibility/2006">
    <mc:Choice xmlns:p14="http://schemas.microsoft.com/office/powerpoint/2010/main" Requires="p14">
      <p:transition spd="slow" p14:dur="2000" advTm="24659"/>
    </mc:Choice>
    <mc:Fallback>
      <p:transition spd="slow" advTm="2465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目標</a:t>
            </a:r>
            <a:r>
              <a:rPr lang="en-US" altLang="ja-JP" dirty="0" smtClean="0"/>
              <a:t>2/5. </a:t>
            </a:r>
            <a:r>
              <a:rPr lang="ja-JP" altLang="en-US" dirty="0" smtClean="0"/>
              <a:t>出力のレコード化</a:t>
            </a:r>
            <a:r>
              <a:rPr lang="en-US" altLang="ja-JP" dirty="0" smtClean="0"/>
              <a:t> </a:t>
            </a:r>
            <a:endParaRPr kumimoji="1" lang="ja-JP" altLang="en-US" dirty="0"/>
          </a:p>
        </p:txBody>
      </p:sp>
      <p:sp>
        <p:nvSpPr>
          <p:cNvPr id="4" name="正方形/長方形 3"/>
          <p:cNvSpPr/>
          <p:nvPr/>
        </p:nvSpPr>
        <p:spPr>
          <a:xfrm>
            <a:off x="514417" y="1794343"/>
            <a:ext cx="8279331" cy="41278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2000" dirty="0" smtClean="0">
                <a:solidFill>
                  <a:schemeClr val="tx1"/>
                </a:solidFill>
                <a:latin typeface="Consolas" panose="020B0609020204030204" pitchFamily="49" charset="0"/>
                <a:cs typeface="Consolas" panose="020B0609020204030204" pitchFamily="49" charset="0"/>
              </a:rPr>
              <a:t>let </a:t>
            </a:r>
            <a:r>
              <a:rPr lang="en-US" altLang="ja-JP" sz="2000" dirty="0" err="1" smtClean="0">
                <a:solidFill>
                  <a:schemeClr val="tx1"/>
                </a:solidFill>
                <a:latin typeface="Consolas" panose="020B0609020204030204" pitchFamily="49" charset="0"/>
                <a:cs typeface="Consolas" panose="020B0609020204030204" pitchFamily="49" charset="0"/>
              </a:rPr>
              <a:t>collect_files</a:t>
            </a:r>
            <a:r>
              <a:rPr lang="en-US" altLang="ja-JP" sz="2000" dirty="0" smtClean="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size =</a:t>
            </a:r>
          </a:p>
          <a:p>
            <a:r>
              <a:rPr lang="en-US" altLang="ja-JP" sz="2000" dirty="0">
                <a:solidFill>
                  <a:schemeClr val="tx1"/>
                </a:solidFill>
                <a:latin typeface="Consolas" panose="020B0609020204030204" pitchFamily="49" charset="0"/>
                <a:cs typeface="Consolas" panose="020B0609020204030204" pitchFamily="49" charset="0"/>
              </a:rPr>
              <a:t>  let files = </a:t>
            </a:r>
            <a:r>
              <a:rPr lang="en-US" altLang="ja-JP" sz="2800" dirty="0" err="1">
                <a:solidFill>
                  <a:srgbClr val="0000FF"/>
                </a:solidFill>
                <a:latin typeface="Consolas" panose="020B0609020204030204" pitchFamily="49" charset="0"/>
                <a:cs typeface="Consolas" panose="020B0609020204030204" pitchFamily="49" charset="0"/>
              </a:rPr>
              <a:t>Ls.command</a:t>
            </a:r>
            <a:r>
              <a:rPr lang="en-US" altLang="ja-JP" sz="2800" dirty="0">
                <a:solidFill>
                  <a:srgbClr val="0000FF"/>
                </a:solidFill>
                <a:latin typeface="Consolas" panose="020B0609020204030204" pitchFamily="49" charset="0"/>
                <a:cs typeface="Consolas" panose="020B0609020204030204" pitchFamily="49" charset="0"/>
              </a:rPr>
              <a:t> </a:t>
            </a:r>
            <a:r>
              <a:rPr lang="en-US" altLang="ja-JP" sz="2800" dirty="0" smtClean="0">
                <a:solidFill>
                  <a:srgbClr val="008000"/>
                </a:solidFill>
                <a:latin typeface="Consolas" panose="020B0609020204030204" pitchFamily="49" charset="0"/>
                <a:cs typeface="Consolas" panose="020B0609020204030204" pitchFamily="49" charset="0"/>
              </a:rPr>
              <a:t>(</a:t>
            </a:r>
            <a:r>
              <a:rPr lang="en-US" altLang="ja-JP" sz="2800" dirty="0" err="1" smtClean="0">
                <a:solidFill>
                  <a:srgbClr val="008000"/>
                </a:solidFill>
                <a:latin typeface="Consolas" panose="020B0609020204030204" pitchFamily="49" charset="0"/>
                <a:cs typeface="Consolas" panose="020B0609020204030204" pitchFamily="49" charset="0"/>
              </a:rPr>
              <a:t>add_l</a:t>
            </a:r>
            <a:r>
              <a:rPr lang="en-US" altLang="ja-JP" sz="2800" dirty="0" smtClean="0">
                <a:solidFill>
                  <a:srgbClr val="008000"/>
                </a:solidFill>
                <a:latin typeface="Consolas" panose="020B0609020204030204" pitchFamily="49" charset="0"/>
                <a:cs typeface="Consolas" panose="020B0609020204030204" pitchFamily="49" charset="0"/>
              </a:rPr>
              <a:t> empty)</a:t>
            </a:r>
            <a:r>
              <a:rPr lang="en-US" altLang="ja-JP" sz="2000" dirty="0" smtClean="0">
                <a:solidFill>
                  <a:srgbClr val="0000FF"/>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in</a:t>
            </a:r>
          </a:p>
          <a:p>
            <a:r>
              <a:rPr lang="en-US" altLang="ja-JP" sz="2000" dirty="0">
                <a:solidFill>
                  <a:schemeClr val="tx1"/>
                </a:solidFill>
                <a:latin typeface="Consolas" panose="020B0609020204030204" pitchFamily="49" charset="0"/>
                <a:cs typeface="Consolas" panose="020B0609020204030204" pitchFamily="49" charset="0"/>
              </a:rPr>
              <a:t>  let rec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acc</a:t>
            </a:r>
            <a:r>
              <a:rPr lang="en-US" altLang="ja-JP" sz="2000" dirty="0">
                <a:solidFill>
                  <a:schemeClr val="tx1"/>
                </a:solidFill>
                <a:latin typeface="Consolas" panose="020B0609020204030204" pitchFamily="49" charset="0"/>
                <a:cs typeface="Consolas" panose="020B0609020204030204" pitchFamily="49" charset="0"/>
              </a:rPr>
              <a:t> files =</a:t>
            </a:r>
          </a:p>
          <a:p>
            <a:r>
              <a:rPr lang="en-US" altLang="ja-JP" sz="2000" dirty="0">
                <a:solidFill>
                  <a:schemeClr val="tx1"/>
                </a:solidFill>
                <a:latin typeface="Consolas" panose="020B0609020204030204" pitchFamily="49" charset="0"/>
                <a:cs typeface="Consolas" panose="020B0609020204030204" pitchFamily="49" charset="0"/>
              </a:rPr>
              <a:t>  match files with</a:t>
            </a:r>
          </a:p>
          <a:p>
            <a:r>
              <a:rPr lang="en-US" altLang="ja-JP" sz="2000" dirty="0">
                <a:solidFill>
                  <a:schemeClr val="tx1"/>
                </a:solidFill>
                <a:latin typeface="Consolas" panose="020B0609020204030204" pitchFamily="49" charset="0"/>
                <a:cs typeface="Consolas" panose="020B0609020204030204" pitchFamily="49" charset="0"/>
              </a:rPr>
              <a:t>    | [] -&gt; </a:t>
            </a:r>
            <a:r>
              <a:rPr lang="en-US" altLang="ja-JP" sz="2000" dirty="0" err="1">
                <a:solidFill>
                  <a:schemeClr val="tx1"/>
                </a:solidFill>
                <a:latin typeface="Consolas" panose="020B0609020204030204" pitchFamily="49" charset="0"/>
                <a:cs typeface="Consolas" panose="020B0609020204030204" pitchFamily="49" charset="0"/>
              </a:rPr>
              <a:t>acc</a:t>
            </a:r>
            <a:endParaRPr lang="en-US" altLang="ja-JP" sz="2000" dirty="0">
              <a:solidFill>
                <a:schemeClr val="tx1"/>
              </a:solidFill>
              <a:latin typeface="Consolas" panose="020B0609020204030204" pitchFamily="49" charset="0"/>
              <a:cs typeface="Consolas" panose="020B0609020204030204" pitchFamily="49" charset="0"/>
            </a:endParaRPr>
          </a:p>
          <a:p>
            <a:r>
              <a:rPr lang="en-US" altLang="ja-JP" sz="2000" dirty="0">
                <a:solidFill>
                  <a:schemeClr val="tx1"/>
                </a:solidFill>
                <a:latin typeface="Consolas" panose="020B0609020204030204" pitchFamily="49" charset="0"/>
                <a:cs typeface="Consolas" panose="020B0609020204030204" pitchFamily="49" charset="0"/>
              </a:rPr>
              <a:t>    | file :: files -&gt;</a:t>
            </a: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let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 </a:t>
            </a:r>
            <a:r>
              <a:rPr lang="en-US" altLang="ja-JP" sz="2800" dirty="0" err="1">
                <a:solidFill>
                  <a:srgbClr val="7030A0"/>
                </a:solidFill>
                <a:latin typeface="Consolas" panose="020B0609020204030204" pitchFamily="49" charset="0"/>
                <a:cs typeface="Consolas" panose="020B0609020204030204" pitchFamily="49" charset="0"/>
              </a:rPr>
              <a:t>file</a:t>
            </a:r>
            <a:r>
              <a:rPr lang="en-US" altLang="ja-JP" sz="2800" dirty="0" err="1" smtClean="0">
                <a:solidFill>
                  <a:srgbClr val="7030A0"/>
                </a:solidFill>
                <a:latin typeface="Consolas" panose="020B0609020204030204" pitchFamily="49" charset="0"/>
                <a:cs typeface="Consolas" panose="020B0609020204030204" pitchFamily="49" charset="0"/>
              </a:rPr>
              <a:t>..size</a:t>
            </a:r>
            <a:r>
              <a:rPr lang="en-US" altLang="ja-JP" sz="2000" dirty="0" smtClean="0">
                <a:solidFill>
                  <a:srgbClr val="0000FF"/>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in</a:t>
            </a: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if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&gt; size then </a:t>
            </a:r>
            <a:r>
              <a:rPr lang="en-US" altLang="ja-JP" sz="2000" dirty="0" err="1">
                <a:solidFill>
                  <a:schemeClr val="tx1"/>
                </a:solidFill>
                <a:latin typeface="Consolas" panose="020B0609020204030204" pitchFamily="49" charset="0"/>
                <a:cs typeface="Consolas" panose="020B0609020204030204" pitchFamily="49" charset="0"/>
              </a:rPr>
              <a:t>acc</a:t>
            </a:r>
            <a:endParaRPr lang="en-US" altLang="ja-JP" sz="2000" dirty="0">
              <a:solidFill>
                <a:schemeClr val="tx1"/>
              </a:solidFill>
              <a:latin typeface="Consolas" panose="020B0609020204030204" pitchFamily="49" charset="0"/>
              <a:cs typeface="Consolas" panose="020B0609020204030204" pitchFamily="49" charset="0"/>
            </a:endParaRP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else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800" dirty="0" err="1">
                <a:solidFill>
                  <a:srgbClr val="7030A0"/>
                </a:solidFill>
                <a:latin typeface="Consolas" panose="020B0609020204030204" pitchFamily="49" charset="0"/>
                <a:cs typeface="Consolas" panose="020B0609020204030204" pitchFamily="49" charset="0"/>
              </a:rPr>
              <a:t>file</a:t>
            </a:r>
            <a:r>
              <a:rPr lang="en-US" altLang="ja-JP" sz="2800" dirty="0" err="1" smtClean="0">
                <a:solidFill>
                  <a:srgbClr val="7030A0"/>
                </a:solidFill>
                <a:latin typeface="Consolas" panose="020B0609020204030204" pitchFamily="49" charset="0"/>
                <a:cs typeface="Consolas" panose="020B0609020204030204" pitchFamily="49" charset="0"/>
              </a:rPr>
              <a:t>..name</a:t>
            </a:r>
            <a:r>
              <a:rPr lang="en-US" altLang="ja-JP" sz="2000" dirty="0" smtClean="0">
                <a:solidFill>
                  <a:srgbClr val="0000FF"/>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acc</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smtClean="0">
                <a:solidFill>
                  <a:schemeClr val="tx1"/>
                </a:solidFill>
                <a:latin typeface="Consolas" panose="020B0609020204030204" pitchFamily="49" charset="0"/>
                <a:cs typeface="Consolas" panose="020B0609020204030204" pitchFamily="49" charset="0"/>
              </a:rPr>
              <a:t>files</a:t>
            </a:r>
            <a:br>
              <a:rPr lang="en-US" altLang="ja-JP" sz="2000" dirty="0" smtClean="0">
                <a:solidFill>
                  <a:schemeClr val="tx1"/>
                </a:solidFill>
                <a:latin typeface="Consolas" panose="020B0609020204030204" pitchFamily="49" charset="0"/>
                <a:cs typeface="Consolas" panose="020B0609020204030204" pitchFamily="49" charset="0"/>
              </a:rPr>
            </a:br>
            <a:r>
              <a:rPr lang="en-US" altLang="ja-JP" sz="2000" dirty="0" smtClean="0">
                <a:solidFill>
                  <a:schemeClr val="tx1"/>
                </a:solidFill>
                <a:latin typeface="Consolas" panose="020B0609020204030204" pitchFamily="49" charset="0"/>
                <a:cs typeface="Consolas" panose="020B0609020204030204" pitchFamily="49" charset="0"/>
              </a:rPr>
              <a:t>  in</a:t>
            </a:r>
            <a:endParaRPr lang="en-US" altLang="ja-JP" sz="2000" dirty="0">
              <a:solidFill>
                <a:schemeClr val="tx1"/>
              </a:solidFill>
              <a:latin typeface="Consolas" panose="020B0609020204030204" pitchFamily="49" charset="0"/>
              <a:cs typeface="Consolas" panose="020B0609020204030204" pitchFamily="49" charset="0"/>
            </a:endParaRPr>
          </a:p>
          <a:p>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0 [] files</a:t>
            </a:r>
          </a:p>
          <a:p>
            <a:r>
              <a:rPr lang="en-US" altLang="ja-JP" sz="2000" dirty="0">
                <a:solidFill>
                  <a:schemeClr val="tx1"/>
                </a:solidFill>
                <a:latin typeface="Consolas" panose="020B0609020204030204" pitchFamily="49" charset="0"/>
                <a:cs typeface="Consolas" panose="020B0609020204030204" pitchFamily="49" charset="0"/>
              </a:rPr>
              <a:t>;;</a:t>
            </a:r>
            <a:endParaRPr lang="ja-JP" altLang="en-US" sz="2000" dirty="0">
              <a:solidFill>
                <a:schemeClr val="tx1"/>
              </a:solidFill>
              <a:latin typeface="Consolas" panose="020B0609020204030204" pitchFamily="49" charset="0"/>
              <a:cs typeface="Consolas" panose="020B0609020204030204" pitchFamily="49" charset="0"/>
            </a:endParaRPr>
          </a:p>
        </p:txBody>
      </p:sp>
      <p:sp>
        <p:nvSpPr>
          <p:cNvPr id="5" name="スライド番号プレースホルダー 4"/>
          <p:cNvSpPr>
            <a:spLocks noGrp="1"/>
          </p:cNvSpPr>
          <p:nvPr>
            <p:ph type="sldNum" sz="quarter" idx="12"/>
          </p:nvPr>
        </p:nvSpPr>
        <p:spPr/>
        <p:txBody>
          <a:bodyPr/>
          <a:lstStyle/>
          <a:p>
            <a:fld id="{7E67F5E3-2066-D74B-9504-DE5633D0CE33}" type="slidenum">
              <a:rPr kumimoji="1" lang="ja-JP" altLang="en-US" smtClean="0"/>
              <a:t>6</a:t>
            </a:fld>
            <a:endParaRPr kumimoji="1" lang="ja-JP" altLang="en-US"/>
          </a:p>
        </p:txBody>
      </p:sp>
      <p:cxnSp>
        <p:nvCxnSpPr>
          <p:cNvPr id="8" name="直線矢印コネクタ 7"/>
          <p:cNvCxnSpPr>
            <a:stCxn id="10" idx="0"/>
          </p:cNvCxnSpPr>
          <p:nvPr/>
        </p:nvCxnSpPr>
        <p:spPr>
          <a:xfrm flipH="1" flipV="1">
            <a:off x="6361287" y="4315085"/>
            <a:ext cx="101922" cy="1365978"/>
          </a:xfrm>
          <a:prstGeom prst="straightConnector1">
            <a:avLst/>
          </a:prstGeom>
          <a:ln>
            <a:solidFill>
              <a:srgbClr val="008000"/>
            </a:solidFill>
            <a:tailEnd type="triangle"/>
          </a:ln>
        </p:spPr>
        <p:style>
          <a:lnRef idx="3">
            <a:schemeClr val="accent4"/>
          </a:lnRef>
          <a:fillRef idx="0">
            <a:schemeClr val="accent4"/>
          </a:fillRef>
          <a:effectRef idx="2">
            <a:schemeClr val="accent4"/>
          </a:effectRef>
          <a:fontRef idx="minor">
            <a:schemeClr val="tx1"/>
          </a:fontRef>
        </p:style>
      </p:cxnSp>
      <p:cxnSp>
        <p:nvCxnSpPr>
          <p:cNvPr id="9" name="直線矢印コネクタ 8"/>
          <p:cNvCxnSpPr>
            <a:stCxn id="10" idx="0"/>
          </p:cNvCxnSpPr>
          <p:nvPr/>
        </p:nvCxnSpPr>
        <p:spPr>
          <a:xfrm flipH="1" flipV="1">
            <a:off x="5339381" y="5013059"/>
            <a:ext cx="1123828" cy="668004"/>
          </a:xfrm>
          <a:prstGeom prst="straightConnector1">
            <a:avLst/>
          </a:prstGeom>
          <a:ln>
            <a:solidFill>
              <a:srgbClr val="008000"/>
            </a:solidFill>
            <a:tailEnd type="triangle"/>
          </a:ln>
        </p:spPr>
        <p:style>
          <a:lnRef idx="3">
            <a:schemeClr val="accent4"/>
          </a:lnRef>
          <a:fillRef idx="0">
            <a:schemeClr val="accent4"/>
          </a:fillRef>
          <a:effectRef idx="2">
            <a:schemeClr val="accent4"/>
          </a:effectRef>
          <a:fontRef idx="minor">
            <a:schemeClr val="tx1"/>
          </a:fontRef>
        </p:style>
      </p:cxnSp>
      <p:sp>
        <p:nvSpPr>
          <p:cNvPr id="10" name="角丸四角形 9"/>
          <p:cNvSpPr/>
          <p:nvPr/>
        </p:nvSpPr>
        <p:spPr>
          <a:xfrm>
            <a:off x="4239617" y="5681063"/>
            <a:ext cx="4447183" cy="826893"/>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altLang="ja-JP" sz="2400" dirty="0" smtClean="0">
                <a:solidFill>
                  <a:schemeClr val="tx1"/>
                </a:solidFill>
              </a:rPr>
              <a:t>2. </a:t>
            </a:r>
            <a:r>
              <a:rPr lang="ja-JP" altLang="en-US" sz="2400" dirty="0" smtClean="0">
                <a:solidFill>
                  <a:schemeClr val="tx1"/>
                </a:solidFill>
              </a:rPr>
              <a:t>コマンド出力が</a:t>
            </a:r>
            <a:r>
              <a:rPr lang="ja-JP" altLang="en-US" sz="2400" dirty="0" smtClean="0">
                <a:solidFill>
                  <a:schemeClr val="tx1"/>
                </a:solidFill>
              </a:rPr>
              <a:t>自動的に</a:t>
            </a:r>
            <a:r>
              <a:rPr lang="en-US" altLang="ja-JP" sz="2400" dirty="0" smtClean="0">
                <a:solidFill>
                  <a:schemeClr val="tx1"/>
                </a:solidFill>
              </a:rPr>
              <a:t/>
            </a:r>
            <a:br>
              <a:rPr lang="en-US" altLang="ja-JP" sz="2400" dirty="0" smtClean="0">
                <a:solidFill>
                  <a:schemeClr val="tx1"/>
                </a:solidFill>
              </a:rPr>
            </a:br>
            <a:r>
              <a:rPr lang="ja-JP" altLang="en-US" sz="2400" dirty="0" smtClean="0">
                <a:solidFill>
                  <a:schemeClr val="tx1"/>
                </a:solidFill>
              </a:rPr>
              <a:t>レコードに変換される</a:t>
            </a:r>
            <a:endParaRPr lang="ja-JP" altLang="en-US" sz="2400" dirty="0">
              <a:solidFill>
                <a:schemeClr val="tx1"/>
              </a:solidFill>
            </a:endParaRPr>
          </a:p>
        </p:txBody>
      </p:sp>
    </p:spTree>
    <p:extLst>
      <p:ext uri="{BB962C8B-B14F-4D97-AF65-F5344CB8AC3E}">
        <p14:creationId xmlns:p14="http://schemas.microsoft.com/office/powerpoint/2010/main" val="4163301665"/>
      </p:ext>
    </p:extLst>
  </p:cSld>
  <p:clrMapOvr>
    <a:masterClrMapping/>
  </p:clrMapOvr>
  <mc:AlternateContent xmlns:mc="http://schemas.openxmlformats.org/markup-compatibility/2006" xmlns:p14="http://schemas.microsoft.com/office/powerpoint/2010/main">
    <mc:Choice Requires="p14">
      <p:transition spd="slow" p14:dur="2000" advTm="24659"/>
    </mc:Choice>
    <mc:Fallback xmlns="">
      <p:transition spd="slow" advTm="24659"/>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324" y="274638"/>
            <a:ext cx="9042850" cy="1143000"/>
          </a:xfrm>
          <a:ln>
            <a:noFill/>
          </a:ln>
        </p:spPr>
        <p:txBody>
          <a:bodyPr>
            <a:normAutofit/>
          </a:bodyPr>
          <a:lstStyle/>
          <a:p>
            <a:r>
              <a:rPr lang="ja-JP" altLang="en-US" sz="4000" dirty="0" smtClean="0"/>
              <a:t>目標</a:t>
            </a:r>
            <a:r>
              <a:rPr lang="en-US" altLang="ja-JP" sz="4000" dirty="0" smtClean="0"/>
              <a:t>3/5</a:t>
            </a:r>
            <a:r>
              <a:rPr lang="en-US" altLang="ja-JP" sz="4000" dirty="0" smtClean="0"/>
              <a:t>. </a:t>
            </a:r>
            <a:r>
              <a:rPr lang="ja-JP" altLang="en-US" sz="4000" dirty="0" smtClean="0"/>
              <a:t>レコード型の柔軟な変化</a:t>
            </a:r>
            <a:endParaRPr kumimoji="1" lang="ja-JP" altLang="en-US" sz="4000" dirty="0"/>
          </a:p>
        </p:txBody>
      </p:sp>
      <p:sp>
        <p:nvSpPr>
          <p:cNvPr id="4" name="正方形/長方形 3"/>
          <p:cNvSpPr/>
          <p:nvPr/>
        </p:nvSpPr>
        <p:spPr>
          <a:xfrm>
            <a:off x="97531" y="1826302"/>
            <a:ext cx="8908904" cy="40530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solidFill>
                <a:latin typeface="Consolas" panose="020B0609020204030204" pitchFamily="49" charset="0"/>
                <a:cs typeface="Consolas" panose="020B0609020204030204" pitchFamily="49" charset="0"/>
              </a:rPr>
              <a:t>let </a:t>
            </a:r>
            <a:r>
              <a:rPr lang="en-US" altLang="ja-JP" sz="2000" dirty="0" err="1" smtClean="0">
                <a:solidFill>
                  <a:schemeClr val="tx1"/>
                </a:solidFill>
                <a:latin typeface="Consolas" panose="020B0609020204030204" pitchFamily="49" charset="0"/>
                <a:cs typeface="Consolas" panose="020B0609020204030204" pitchFamily="49" charset="0"/>
              </a:rPr>
              <a:t>collect_files</a:t>
            </a:r>
            <a:r>
              <a:rPr lang="en-US" altLang="ja-JP" sz="2000" dirty="0" smtClean="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size =</a:t>
            </a:r>
          </a:p>
          <a:p>
            <a:r>
              <a:rPr lang="en-US" altLang="ja-JP" sz="2000" dirty="0">
                <a:solidFill>
                  <a:schemeClr val="tx1"/>
                </a:solidFill>
                <a:latin typeface="Consolas" panose="020B0609020204030204" pitchFamily="49" charset="0"/>
                <a:cs typeface="Consolas" panose="020B0609020204030204" pitchFamily="49" charset="0"/>
              </a:rPr>
              <a:t>  let files = </a:t>
            </a:r>
            <a:r>
              <a:rPr lang="en-US" altLang="ja-JP" sz="2800" dirty="0" err="1">
                <a:solidFill>
                  <a:srgbClr val="0000FF"/>
                </a:solidFill>
                <a:latin typeface="Consolas" panose="020B0609020204030204" pitchFamily="49" charset="0"/>
                <a:cs typeface="Consolas" panose="020B0609020204030204" pitchFamily="49" charset="0"/>
              </a:rPr>
              <a:t>Ls.command</a:t>
            </a:r>
            <a:r>
              <a:rPr lang="en-US" altLang="ja-JP" sz="2800" dirty="0">
                <a:solidFill>
                  <a:srgbClr val="0000FF"/>
                </a:solidFill>
                <a:latin typeface="Consolas" panose="020B0609020204030204" pitchFamily="49" charset="0"/>
                <a:cs typeface="Consolas" panose="020B0609020204030204" pitchFamily="49" charset="0"/>
              </a:rPr>
              <a:t> </a:t>
            </a:r>
            <a:r>
              <a:rPr lang="en-US" altLang="ja-JP" sz="2800" dirty="0" smtClean="0">
                <a:solidFill>
                  <a:srgbClr val="008000"/>
                </a:solidFill>
                <a:latin typeface="Consolas" panose="020B0609020204030204" pitchFamily="49" charset="0"/>
                <a:cs typeface="Consolas" panose="020B0609020204030204" pitchFamily="49" charset="0"/>
              </a:rPr>
              <a:t>(</a:t>
            </a:r>
            <a:r>
              <a:rPr lang="en-US" altLang="ja-JP" sz="2800" dirty="0" err="1" smtClean="0">
                <a:solidFill>
                  <a:srgbClr val="008000"/>
                </a:solidFill>
                <a:latin typeface="Consolas" panose="020B0609020204030204" pitchFamily="49" charset="0"/>
                <a:cs typeface="Consolas" panose="020B0609020204030204" pitchFamily="49" charset="0"/>
              </a:rPr>
              <a:t>add_i</a:t>
            </a:r>
            <a:r>
              <a:rPr lang="en-US" altLang="ja-JP" sz="2800" dirty="0" smtClean="0">
                <a:solidFill>
                  <a:srgbClr val="008000"/>
                </a:solidFill>
                <a:latin typeface="Consolas" panose="020B0609020204030204" pitchFamily="49" charset="0"/>
                <a:cs typeface="Consolas" panose="020B0609020204030204" pitchFamily="49" charset="0"/>
              </a:rPr>
              <a:t> (</a:t>
            </a:r>
            <a:r>
              <a:rPr lang="en-US" altLang="ja-JP" sz="2800" dirty="0" err="1" smtClean="0">
                <a:solidFill>
                  <a:srgbClr val="008000"/>
                </a:solidFill>
                <a:latin typeface="Consolas" panose="020B0609020204030204" pitchFamily="49" charset="0"/>
                <a:cs typeface="Consolas" panose="020B0609020204030204" pitchFamily="49" charset="0"/>
              </a:rPr>
              <a:t>add_l</a:t>
            </a:r>
            <a:r>
              <a:rPr lang="en-US" altLang="ja-JP" sz="2800" dirty="0" smtClean="0">
                <a:solidFill>
                  <a:srgbClr val="008000"/>
                </a:solidFill>
                <a:latin typeface="Consolas" panose="020B0609020204030204" pitchFamily="49" charset="0"/>
                <a:cs typeface="Consolas" panose="020B0609020204030204" pitchFamily="49" charset="0"/>
              </a:rPr>
              <a:t> empty))</a:t>
            </a:r>
            <a:r>
              <a:rPr lang="en-US" altLang="ja-JP" sz="2800" dirty="0" smtClean="0">
                <a:solidFill>
                  <a:srgbClr val="FF6600"/>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in</a:t>
            </a:r>
          </a:p>
          <a:p>
            <a:r>
              <a:rPr lang="en-US" altLang="ja-JP" sz="2000" dirty="0">
                <a:solidFill>
                  <a:schemeClr val="tx1"/>
                </a:solidFill>
                <a:latin typeface="Consolas" panose="020B0609020204030204" pitchFamily="49" charset="0"/>
                <a:cs typeface="Consolas" panose="020B0609020204030204" pitchFamily="49" charset="0"/>
              </a:rPr>
              <a:t>  let rec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acc</a:t>
            </a:r>
            <a:r>
              <a:rPr lang="en-US" altLang="ja-JP" sz="2000" dirty="0">
                <a:solidFill>
                  <a:schemeClr val="tx1"/>
                </a:solidFill>
                <a:latin typeface="Consolas" panose="020B0609020204030204" pitchFamily="49" charset="0"/>
                <a:cs typeface="Consolas" panose="020B0609020204030204" pitchFamily="49" charset="0"/>
              </a:rPr>
              <a:t> files =</a:t>
            </a:r>
          </a:p>
          <a:p>
            <a:r>
              <a:rPr lang="en-US" altLang="ja-JP" sz="2000" dirty="0">
                <a:solidFill>
                  <a:schemeClr val="tx1"/>
                </a:solidFill>
                <a:latin typeface="Consolas" panose="020B0609020204030204" pitchFamily="49" charset="0"/>
                <a:cs typeface="Consolas" panose="020B0609020204030204" pitchFamily="49" charset="0"/>
              </a:rPr>
              <a:t>  match files with</a:t>
            </a:r>
          </a:p>
          <a:p>
            <a:r>
              <a:rPr lang="en-US" altLang="ja-JP" sz="2000" dirty="0">
                <a:solidFill>
                  <a:schemeClr val="tx1"/>
                </a:solidFill>
                <a:latin typeface="Consolas" panose="020B0609020204030204" pitchFamily="49" charset="0"/>
                <a:cs typeface="Consolas" panose="020B0609020204030204" pitchFamily="49" charset="0"/>
              </a:rPr>
              <a:t>    | [] -&gt; </a:t>
            </a:r>
            <a:r>
              <a:rPr lang="en-US" altLang="ja-JP" sz="2000" dirty="0" err="1">
                <a:solidFill>
                  <a:schemeClr val="tx1"/>
                </a:solidFill>
                <a:latin typeface="Consolas" panose="020B0609020204030204" pitchFamily="49" charset="0"/>
                <a:cs typeface="Consolas" panose="020B0609020204030204" pitchFamily="49" charset="0"/>
              </a:rPr>
              <a:t>acc</a:t>
            </a:r>
            <a:endParaRPr lang="en-US" altLang="ja-JP" sz="2000" dirty="0">
              <a:solidFill>
                <a:schemeClr val="tx1"/>
              </a:solidFill>
              <a:latin typeface="Consolas" panose="020B0609020204030204" pitchFamily="49" charset="0"/>
              <a:cs typeface="Consolas" panose="020B0609020204030204" pitchFamily="49" charset="0"/>
            </a:endParaRPr>
          </a:p>
          <a:p>
            <a:r>
              <a:rPr lang="en-US" altLang="ja-JP" sz="2000" dirty="0">
                <a:solidFill>
                  <a:schemeClr val="tx1"/>
                </a:solidFill>
                <a:latin typeface="Consolas" panose="020B0609020204030204" pitchFamily="49" charset="0"/>
                <a:cs typeface="Consolas" panose="020B0609020204030204" pitchFamily="49" charset="0"/>
              </a:rPr>
              <a:t>    | file :: files -&gt;</a:t>
            </a: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let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 </a:t>
            </a:r>
            <a:r>
              <a:rPr lang="en-US" altLang="ja-JP" sz="2800" dirty="0" err="1" smtClean="0">
                <a:solidFill>
                  <a:srgbClr val="7030A0"/>
                </a:solidFill>
                <a:latin typeface="Consolas" panose="020B0609020204030204" pitchFamily="49" charset="0"/>
                <a:cs typeface="Consolas" panose="020B0609020204030204" pitchFamily="49" charset="0"/>
              </a:rPr>
              <a:t>file..</a:t>
            </a:r>
            <a:r>
              <a:rPr lang="en-US" altLang="ja-JP" sz="2800" dirty="0" err="1">
                <a:solidFill>
                  <a:srgbClr val="7030A0"/>
                </a:solidFill>
                <a:latin typeface="Consolas" panose="020B0609020204030204" pitchFamily="49" charset="0"/>
                <a:cs typeface="Consolas" panose="020B0609020204030204" pitchFamily="49" charset="0"/>
              </a:rPr>
              <a:t>size</a:t>
            </a:r>
            <a:r>
              <a:rPr lang="en-US" altLang="ja-JP" sz="2000" dirty="0">
                <a:solidFill>
                  <a:srgbClr val="7030A0"/>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in</a:t>
            </a: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if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&gt; size then </a:t>
            </a:r>
            <a:r>
              <a:rPr lang="en-US" altLang="ja-JP" sz="2000" dirty="0" err="1">
                <a:solidFill>
                  <a:schemeClr val="tx1"/>
                </a:solidFill>
                <a:latin typeface="Consolas" panose="020B0609020204030204" pitchFamily="49" charset="0"/>
                <a:cs typeface="Consolas" panose="020B0609020204030204" pitchFamily="49" charset="0"/>
              </a:rPr>
              <a:t>acc</a:t>
            </a:r>
            <a:endParaRPr lang="en-US" altLang="ja-JP" sz="2000" dirty="0">
              <a:solidFill>
                <a:schemeClr val="tx1"/>
              </a:solidFill>
              <a:latin typeface="Consolas" panose="020B0609020204030204" pitchFamily="49" charset="0"/>
              <a:cs typeface="Consolas" panose="020B0609020204030204" pitchFamily="49" charset="0"/>
            </a:endParaRP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else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800" dirty="0" err="1" smtClean="0">
                <a:solidFill>
                  <a:srgbClr val="7030A0"/>
                </a:solidFill>
                <a:latin typeface="Consolas" panose="020B0609020204030204" pitchFamily="49" charset="0"/>
                <a:cs typeface="Consolas" panose="020B0609020204030204" pitchFamily="49" charset="0"/>
              </a:rPr>
              <a:t>file..</a:t>
            </a:r>
            <a:r>
              <a:rPr lang="en-US" altLang="ja-JP" sz="2800" dirty="0" err="1">
                <a:solidFill>
                  <a:srgbClr val="7030A0"/>
                </a:solidFill>
                <a:latin typeface="Consolas" panose="020B0609020204030204" pitchFamily="49" charset="0"/>
                <a:cs typeface="Consolas" panose="020B0609020204030204" pitchFamily="49" charset="0"/>
              </a:rPr>
              <a:t>name</a:t>
            </a:r>
            <a:r>
              <a:rPr lang="en-US" altLang="ja-JP" sz="2000" dirty="0">
                <a:solidFill>
                  <a:srgbClr val="7030A0"/>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acc</a:t>
            </a:r>
            <a:r>
              <a:rPr lang="en-US" altLang="ja-JP" sz="2000" dirty="0">
                <a:solidFill>
                  <a:schemeClr val="tx1"/>
                </a:solidFill>
                <a:latin typeface="Consolas" panose="020B0609020204030204" pitchFamily="49" charset="0"/>
                <a:cs typeface="Consolas" panose="020B0609020204030204" pitchFamily="49" charset="0"/>
              </a:rPr>
              <a:t>) files in</a:t>
            </a:r>
          </a:p>
          <a:p>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0 [] files</a:t>
            </a:r>
          </a:p>
          <a:p>
            <a:r>
              <a:rPr lang="en-US" altLang="ja-JP" sz="2000" dirty="0">
                <a:solidFill>
                  <a:schemeClr val="tx1"/>
                </a:solidFill>
                <a:latin typeface="Consolas" panose="020B0609020204030204" pitchFamily="49" charset="0"/>
                <a:cs typeface="Consolas" panose="020B0609020204030204" pitchFamily="49" charset="0"/>
              </a:rPr>
              <a:t>;;</a:t>
            </a:r>
            <a:endParaRPr lang="ja-JP" altLang="en-US" sz="2000" dirty="0">
              <a:solidFill>
                <a:schemeClr val="tx1"/>
              </a:solidFill>
              <a:latin typeface="Consolas" panose="020B0609020204030204" pitchFamily="49" charset="0"/>
              <a:cs typeface="Consolas" panose="020B0609020204030204" pitchFamily="49" charset="0"/>
            </a:endParaRPr>
          </a:p>
        </p:txBody>
      </p:sp>
      <p:sp>
        <p:nvSpPr>
          <p:cNvPr id="5" name="スライド番号プレースホルダー 4"/>
          <p:cNvSpPr>
            <a:spLocks noGrp="1"/>
          </p:cNvSpPr>
          <p:nvPr>
            <p:ph type="sldNum" sz="quarter" idx="12"/>
          </p:nvPr>
        </p:nvSpPr>
        <p:spPr/>
        <p:txBody>
          <a:bodyPr/>
          <a:lstStyle/>
          <a:p>
            <a:fld id="{7E67F5E3-2066-D74B-9504-DE5633D0CE33}" type="slidenum">
              <a:rPr kumimoji="1" lang="ja-JP" altLang="en-US" smtClean="0"/>
              <a:t>7</a:t>
            </a:fld>
            <a:endParaRPr kumimoji="1" lang="ja-JP" altLang="en-US"/>
          </a:p>
        </p:txBody>
      </p:sp>
      <p:sp>
        <p:nvSpPr>
          <p:cNvPr id="10" name="角丸四角形 9"/>
          <p:cNvSpPr/>
          <p:nvPr/>
        </p:nvSpPr>
        <p:spPr>
          <a:xfrm>
            <a:off x="97530" y="3638736"/>
            <a:ext cx="3751612" cy="116594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altLang="ja-JP" sz="2400" dirty="0">
                <a:solidFill>
                  <a:schemeClr val="tx1"/>
                </a:solidFill>
              </a:rPr>
              <a:t>3</a:t>
            </a:r>
            <a:r>
              <a:rPr lang="en-US" altLang="ja-JP" sz="2400" kern="1200" dirty="0" smtClean="0">
                <a:solidFill>
                  <a:schemeClr val="tx1"/>
                </a:solidFill>
              </a:rPr>
              <a:t>.</a:t>
            </a:r>
            <a:r>
              <a:rPr lang="ja-JP" altLang="en-US" sz="2400" kern="1200" dirty="0" smtClean="0">
                <a:solidFill>
                  <a:schemeClr val="tx1"/>
                </a:solidFill>
              </a:rPr>
              <a:t>オプションが変化すると出力レコードの型も</a:t>
            </a:r>
            <a:r>
              <a:rPr lang="en-US" altLang="ja-JP" sz="2400" kern="1200" dirty="0" smtClean="0">
                <a:solidFill>
                  <a:schemeClr val="tx1"/>
                </a:solidFill>
              </a:rPr>
              <a:t/>
            </a:r>
            <a:br>
              <a:rPr lang="en-US" altLang="ja-JP" sz="2400" kern="1200" dirty="0" smtClean="0">
                <a:solidFill>
                  <a:schemeClr val="tx1"/>
                </a:solidFill>
              </a:rPr>
            </a:br>
            <a:r>
              <a:rPr lang="ja-JP" altLang="en-US" sz="2400" kern="1200" dirty="0" smtClean="0">
                <a:solidFill>
                  <a:schemeClr val="tx1"/>
                </a:solidFill>
              </a:rPr>
              <a:t>適切に変化する</a:t>
            </a:r>
            <a:endParaRPr lang="ja-JP" altLang="en-US" sz="2400" kern="1200" dirty="0">
              <a:solidFill>
                <a:schemeClr val="tx1"/>
              </a:solidFill>
            </a:endParaRPr>
          </a:p>
        </p:txBody>
      </p:sp>
      <p:sp>
        <p:nvSpPr>
          <p:cNvPr id="3" name="四角形吹き出し 2"/>
          <p:cNvSpPr/>
          <p:nvPr/>
        </p:nvSpPr>
        <p:spPr>
          <a:xfrm>
            <a:off x="4118846" y="2994053"/>
            <a:ext cx="4685289" cy="1043874"/>
          </a:xfrm>
          <a:prstGeom prst="wedgeRectCallout">
            <a:avLst>
              <a:gd name="adj1" fmla="val -6338"/>
              <a:gd name="adj2" fmla="val -65998"/>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200" dirty="0" err="1" smtClean="0">
                <a:solidFill>
                  <a:schemeClr val="tx1"/>
                </a:solidFill>
              </a:rPr>
              <a:t>i</a:t>
            </a:r>
            <a:r>
              <a:rPr lang="ja-JP" altLang="en-US" sz="2200" dirty="0" smtClean="0">
                <a:solidFill>
                  <a:schemeClr val="tx1"/>
                </a:solidFill>
              </a:rPr>
              <a:t>オプションを追加して</a:t>
            </a:r>
            <a:r>
              <a:rPr lang="en-US" altLang="ja-JP" sz="2200" dirty="0" smtClean="0">
                <a:solidFill>
                  <a:schemeClr val="tx1"/>
                </a:solidFill>
              </a:rPr>
              <a:t/>
            </a:r>
            <a:br>
              <a:rPr lang="en-US" altLang="ja-JP" sz="2200" dirty="0" smtClean="0">
                <a:solidFill>
                  <a:schemeClr val="tx1"/>
                </a:solidFill>
              </a:rPr>
            </a:br>
            <a:r>
              <a:rPr lang="ja-JP" altLang="en-US" sz="2200" dirty="0" smtClean="0">
                <a:solidFill>
                  <a:schemeClr val="tx1"/>
                </a:solidFill>
              </a:rPr>
              <a:t>出力行レコードに</a:t>
            </a:r>
            <a:r>
              <a:rPr lang="en-US" altLang="ja-JP" sz="2200" dirty="0" err="1" smtClean="0">
                <a:solidFill>
                  <a:schemeClr val="tx1"/>
                </a:solidFill>
              </a:rPr>
              <a:t>inode</a:t>
            </a:r>
            <a:r>
              <a:rPr lang="ja-JP" altLang="en-US" sz="2200" dirty="0" smtClean="0">
                <a:solidFill>
                  <a:schemeClr val="tx1"/>
                </a:solidFill>
              </a:rPr>
              <a:t>という</a:t>
            </a:r>
            <a:r>
              <a:rPr lang="en-US" altLang="ja-JP" sz="2200" dirty="0" smtClean="0">
                <a:solidFill>
                  <a:schemeClr val="tx1"/>
                </a:solidFill>
              </a:rPr>
              <a:t/>
            </a:r>
            <a:br>
              <a:rPr lang="en-US" altLang="ja-JP" sz="2200" dirty="0" smtClean="0">
                <a:solidFill>
                  <a:schemeClr val="tx1"/>
                </a:solidFill>
              </a:rPr>
            </a:br>
            <a:r>
              <a:rPr lang="en-US" altLang="ja-JP" sz="2200" dirty="0" err="1" smtClean="0">
                <a:solidFill>
                  <a:schemeClr val="tx1"/>
                </a:solidFill>
              </a:rPr>
              <a:t>int</a:t>
            </a:r>
            <a:r>
              <a:rPr lang="ja-JP" altLang="en-US" sz="2200" dirty="0" smtClean="0">
                <a:solidFill>
                  <a:schemeClr val="tx1"/>
                </a:solidFill>
              </a:rPr>
              <a:t>型のフィールドを追加</a:t>
            </a:r>
            <a:endParaRPr lang="en-US" altLang="ja-JP" sz="2200" dirty="0" smtClean="0">
              <a:solidFill>
                <a:schemeClr val="tx1"/>
              </a:solidFill>
            </a:endParaRPr>
          </a:p>
        </p:txBody>
      </p:sp>
      <p:sp>
        <p:nvSpPr>
          <p:cNvPr id="6" name="正方形/長方形 5"/>
          <p:cNvSpPr/>
          <p:nvPr/>
        </p:nvSpPr>
        <p:spPr>
          <a:xfrm>
            <a:off x="4256410" y="2217604"/>
            <a:ext cx="4191675" cy="558350"/>
          </a:xfrm>
          <a:prstGeom prst="rect">
            <a:avLst/>
          </a:prstGeom>
          <a:noFill/>
          <a:ln w="1905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baseline="30000" dirty="0">
              <a:latin typeface="Consolas"/>
              <a:cs typeface="Consolas"/>
            </a:endParaRPr>
          </a:p>
        </p:txBody>
      </p:sp>
    </p:spTree>
    <p:custDataLst>
      <p:tags r:id="rId1"/>
    </p:custDataLst>
    <p:extLst>
      <p:ext uri="{BB962C8B-B14F-4D97-AF65-F5344CB8AC3E}">
        <p14:creationId xmlns:p14="http://schemas.microsoft.com/office/powerpoint/2010/main" val="871715338"/>
      </p:ext>
    </p:extLst>
  </p:cSld>
  <p:clrMapOvr>
    <a:masterClrMapping/>
  </p:clrMapOvr>
  <mc:AlternateContent xmlns:mc="http://schemas.openxmlformats.org/markup-compatibility/2006" xmlns:p14="http://schemas.microsoft.com/office/powerpoint/2010/main">
    <mc:Choice Requires="p14">
      <p:transition spd="slow" p14:dur="2000" advTm="47912"/>
    </mc:Choice>
    <mc:Fallback xmlns="">
      <p:transition spd="slow" advTm="479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975" y="331874"/>
            <a:ext cx="8800088" cy="1143000"/>
          </a:xfrm>
        </p:spPr>
        <p:txBody>
          <a:bodyPr>
            <a:noAutofit/>
          </a:bodyPr>
          <a:lstStyle/>
          <a:p>
            <a:r>
              <a:rPr lang="ja-JP" altLang="en-US" sz="4000" dirty="0" smtClean="0"/>
              <a:t>目標</a:t>
            </a:r>
            <a:r>
              <a:rPr lang="en-US" altLang="ja-JP" sz="4000" dirty="0" smtClean="0"/>
              <a:t>4</a:t>
            </a:r>
            <a:r>
              <a:rPr kumimoji="1" lang="en-US" altLang="ja-JP" sz="4000" dirty="0" smtClean="0"/>
              <a:t>/5</a:t>
            </a:r>
            <a:r>
              <a:rPr kumimoji="1" lang="en-US" altLang="ja-JP" sz="4000" dirty="0" smtClean="0"/>
              <a:t>. </a:t>
            </a:r>
            <a:r>
              <a:rPr kumimoji="1" lang="ja-JP" altLang="en-US" sz="4000" dirty="0" smtClean="0"/>
              <a:t>フィールドアクセスの</a:t>
            </a:r>
            <a:r>
              <a:rPr kumimoji="1" lang="ja-JP" altLang="en-US" sz="4000" dirty="0" smtClean="0"/>
              <a:t>検査</a:t>
            </a:r>
            <a:endParaRPr kumimoji="1" lang="ja-JP" altLang="en-US" sz="4000" dirty="0"/>
          </a:p>
        </p:txBody>
      </p:sp>
      <p:sp>
        <p:nvSpPr>
          <p:cNvPr id="4" name="正方形/長方形 3"/>
          <p:cNvSpPr/>
          <p:nvPr/>
        </p:nvSpPr>
        <p:spPr>
          <a:xfrm>
            <a:off x="544314" y="1818210"/>
            <a:ext cx="8213410" cy="40530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solidFill>
                <a:latin typeface="Consolas" panose="020B0609020204030204" pitchFamily="49" charset="0"/>
                <a:cs typeface="Consolas" panose="020B0609020204030204" pitchFamily="49" charset="0"/>
              </a:rPr>
              <a:t>let </a:t>
            </a:r>
            <a:r>
              <a:rPr lang="en-US" altLang="ja-JP" sz="2000" dirty="0" err="1" smtClean="0">
                <a:solidFill>
                  <a:schemeClr val="tx1"/>
                </a:solidFill>
                <a:latin typeface="Consolas" panose="020B0609020204030204" pitchFamily="49" charset="0"/>
                <a:cs typeface="Consolas" panose="020B0609020204030204" pitchFamily="49" charset="0"/>
              </a:rPr>
              <a:t>collect_files</a:t>
            </a:r>
            <a:r>
              <a:rPr lang="en-US" altLang="ja-JP" sz="2000" dirty="0" smtClean="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size =</a:t>
            </a:r>
          </a:p>
          <a:p>
            <a:r>
              <a:rPr lang="en-US" altLang="ja-JP" sz="2000" dirty="0">
                <a:solidFill>
                  <a:schemeClr val="tx1"/>
                </a:solidFill>
                <a:latin typeface="Consolas" panose="020B0609020204030204" pitchFamily="49" charset="0"/>
                <a:cs typeface="Consolas" panose="020B0609020204030204" pitchFamily="49" charset="0"/>
              </a:rPr>
              <a:t>  let files = </a:t>
            </a:r>
            <a:r>
              <a:rPr lang="en-US" altLang="ja-JP" sz="2800" dirty="0" err="1">
                <a:solidFill>
                  <a:srgbClr val="0000FF"/>
                </a:solidFill>
                <a:latin typeface="Consolas" panose="020B0609020204030204" pitchFamily="49" charset="0"/>
                <a:cs typeface="Consolas" panose="020B0609020204030204" pitchFamily="49" charset="0"/>
              </a:rPr>
              <a:t>Ls.command</a:t>
            </a:r>
            <a:r>
              <a:rPr lang="en-US" altLang="ja-JP" sz="2800" dirty="0">
                <a:solidFill>
                  <a:srgbClr val="0000FF"/>
                </a:solidFill>
                <a:latin typeface="Consolas" panose="020B0609020204030204" pitchFamily="49" charset="0"/>
                <a:cs typeface="Consolas" panose="020B0609020204030204" pitchFamily="49" charset="0"/>
              </a:rPr>
              <a:t> </a:t>
            </a:r>
            <a:r>
              <a:rPr lang="en-US" altLang="ja-JP" sz="2800" dirty="0" smtClean="0">
                <a:solidFill>
                  <a:srgbClr val="008000"/>
                </a:solidFill>
                <a:latin typeface="Consolas" panose="020B0609020204030204" pitchFamily="49" charset="0"/>
                <a:cs typeface="Consolas" panose="020B0609020204030204" pitchFamily="49" charset="0"/>
              </a:rPr>
              <a:t>(</a:t>
            </a:r>
            <a:r>
              <a:rPr lang="en-US" altLang="ja-JP" sz="2800" dirty="0" err="1" smtClean="0">
                <a:solidFill>
                  <a:srgbClr val="008000"/>
                </a:solidFill>
                <a:latin typeface="Consolas" panose="020B0609020204030204" pitchFamily="49" charset="0"/>
                <a:cs typeface="Consolas" panose="020B0609020204030204" pitchFamily="49" charset="0"/>
              </a:rPr>
              <a:t>add_</a:t>
            </a:r>
            <a:r>
              <a:rPr lang="en-US" altLang="ja-JP" sz="2800" dirty="0" err="1" smtClean="0">
                <a:solidFill>
                  <a:srgbClr val="FF0000"/>
                </a:solidFill>
                <a:latin typeface="Consolas" panose="020B0609020204030204" pitchFamily="49" charset="0"/>
                <a:cs typeface="Consolas" panose="020B0609020204030204" pitchFamily="49" charset="0"/>
              </a:rPr>
              <a:t>i</a:t>
            </a:r>
            <a:r>
              <a:rPr lang="en-US" altLang="ja-JP" sz="2800" dirty="0" smtClean="0">
                <a:solidFill>
                  <a:srgbClr val="008000"/>
                </a:solidFill>
                <a:latin typeface="Consolas" panose="020B0609020204030204" pitchFamily="49" charset="0"/>
                <a:cs typeface="Consolas" panose="020B0609020204030204" pitchFamily="49" charset="0"/>
              </a:rPr>
              <a:t> empty)</a:t>
            </a:r>
            <a:r>
              <a:rPr lang="en-US" altLang="ja-JP" sz="2800" dirty="0" smtClean="0">
                <a:solidFill>
                  <a:srgbClr val="FF6600"/>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in</a:t>
            </a:r>
          </a:p>
          <a:p>
            <a:r>
              <a:rPr lang="en-US" altLang="ja-JP" sz="2000" dirty="0">
                <a:solidFill>
                  <a:schemeClr val="tx1"/>
                </a:solidFill>
                <a:latin typeface="Consolas" panose="020B0609020204030204" pitchFamily="49" charset="0"/>
                <a:cs typeface="Consolas" panose="020B0609020204030204" pitchFamily="49" charset="0"/>
              </a:rPr>
              <a:t>  let rec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acc</a:t>
            </a:r>
            <a:r>
              <a:rPr lang="en-US" altLang="ja-JP" sz="2000" dirty="0">
                <a:solidFill>
                  <a:schemeClr val="tx1"/>
                </a:solidFill>
                <a:latin typeface="Consolas" panose="020B0609020204030204" pitchFamily="49" charset="0"/>
                <a:cs typeface="Consolas" panose="020B0609020204030204" pitchFamily="49" charset="0"/>
              </a:rPr>
              <a:t> files =</a:t>
            </a:r>
          </a:p>
          <a:p>
            <a:r>
              <a:rPr lang="en-US" altLang="ja-JP" sz="2000" dirty="0">
                <a:solidFill>
                  <a:schemeClr val="tx1"/>
                </a:solidFill>
                <a:latin typeface="Consolas" panose="020B0609020204030204" pitchFamily="49" charset="0"/>
                <a:cs typeface="Consolas" panose="020B0609020204030204" pitchFamily="49" charset="0"/>
              </a:rPr>
              <a:t>  match files with</a:t>
            </a:r>
          </a:p>
          <a:p>
            <a:r>
              <a:rPr lang="en-US" altLang="ja-JP" sz="2000" dirty="0">
                <a:solidFill>
                  <a:schemeClr val="tx1"/>
                </a:solidFill>
                <a:latin typeface="Consolas" panose="020B0609020204030204" pitchFamily="49" charset="0"/>
                <a:cs typeface="Consolas" panose="020B0609020204030204" pitchFamily="49" charset="0"/>
              </a:rPr>
              <a:t>    | [] -&gt; </a:t>
            </a:r>
            <a:r>
              <a:rPr lang="en-US" altLang="ja-JP" sz="2000" dirty="0" err="1">
                <a:solidFill>
                  <a:schemeClr val="tx1"/>
                </a:solidFill>
                <a:latin typeface="Consolas" panose="020B0609020204030204" pitchFamily="49" charset="0"/>
                <a:cs typeface="Consolas" panose="020B0609020204030204" pitchFamily="49" charset="0"/>
              </a:rPr>
              <a:t>acc</a:t>
            </a:r>
            <a:endParaRPr lang="en-US" altLang="ja-JP" sz="2000" dirty="0">
              <a:solidFill>
                <a:schemeClr val="tx1"/>
              </a:solidFill>
              <a:latin typeface="Consolas" panose="020B0609020204030204" pitchFamily="49" charset="0"/>
              <a:cs typeface="Consolas" panose="020B0609020204030204" pitchFamily="49" charset="0"/>
            </a:endParaRPr>
          </a:p>
          <a:p>
            <a:r>
              <a:rPr lang="en-US" altLang="ja-JP" sz="2000" dirty="0">
                <a:solidFill>
                  <a:schemeClr val="tx1"/>
                </a:solidFill>
                <a:latin typeface="Consolas" panose="020B0609020204030204" pitchFamily="49" charset="0"/>
                <a:cs typeface="Consolas" panose="020B0609020204030204" pitchFamily="49" charset="0"/>
              </a:rPr>
              <a:t>    | file :: files -&gt;</a:t>
            </a: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let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 </a:t>
            </a:r>
            <a:r>
              <a:rPr lang="en-US" altLang="ja-JP" sz="2800" dirty="0" err="1" smtClean="0">
                <a:solidFill>
                  <a:srgbClr val="FF0000"/>
                </a:solidFill>
                <a:latin typeface="Consolas" panose="020B0609020204030204" pitchFamily="49" charset="0"/>
                <a:cs typeface="Consolas" panose="020B0609020204030204" pitchFamily="49" charset="0"/>
              </a:rPr>
              <a:t>file..</a:t>
            </a:r>
            <a:r>
              <a:rPr lang="en-US" altLang="ja-JP" sz="2800" dirty="0" err="1">
                <a:solidFill>
                  <a:srgbClr val="FF0000"/>
                </a:solidFill>
                <a:latin typeface="Consolas" panose="020B0609020204030204" pitchFamily="49" charset="0"/>
                <a:cs typeface="Consolas" panose="020B0609020204030204" pitchFamily="49" charset="0"/>
              </a:rPr>
              <a:t>size</a:t>
            </a:r>
            <a:r>
              <a:rPr lang="en-US" altLang="ja-JP" sz="2000" dirty="0">
                <a:solidFill>
                  <a:srgbClr val="FF0000"/>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in</a:t>
            </a: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if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&gt; size then </a:t>
            </a:r>
            <a:r>
              <a:rPr lang="en-US" altLang="ja-JP" sz="2000" dirty="0" err="1">
                <a:solidFill>
                  <a:schemeClr val="tx1"/>
                </a:solidFill>
                <a:latin typeface="Consolas" panose="020B0609020204030204" pitchFamily="49" charset="0"/>
                <a:cs typeface="Consolas" panose="020B0609020204030204" pitchFamily="49" charset="0"/>
              </a:rPr>
              <a:t>acc</a:t>
            </a:r>
            <a:endParaRPr lang="en-US" altLang="ja-JP" sz="2000" dirty="0">
              <a:solidFill>
                <a:schemeClr val="tx1"/>
              </a:solidFill>
              <a:latin typeface="Consolas" panose="020B0609020204030204" pitchFamily="49" charset="0"/>
              <a:cs typeface="Consolas" panose="020B0609020204030204" pitchFamily="49" charset="0"/>
            </a:endParaRP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else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800" dirty="0" err="1" smtClean="0">
                <a:solidFill>
                  <a:srgbClr val="7030A0"/>
                </a:solidFill>
                <a:latin typeface="Consolas" panose="020B0609020204030204" pitchFamily="49" charset="0"/>
                <a:cs typeface="Consolas" panose="020B0609020204030204" pitchFamily="49" charset="0"/>
              </a:rPr>
              <a:t>file..</a:t>
            </a:r>
            <a:r>
              <a:rPr lang="en-US" altLang="ja-JP" sz="2800" dirty="0" err="1">
                <a:solidFill>
                  <a:srgbClr val="7030A0"/>
                </a:solidFill>
                <a:latin typeface="Consolas" panose="020B0609020204030204" pitchFamily="49" charset="0"/>
                <a:cs typeface="Consolas" panose="020B0609020204030204" pitchFamily="49" charset="0"/>
              </a:rPr>
              <a:t>name</a:t>
            </a:r>
            <a:r>
              <a:rPr lang="en-US" altLang="ja-JP" sz="2000" dirty="0">
                <a:solidFill>
                  <a:srgbClr val="7030A0"/>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acc</a:t>
            </a:r>
            <a:r>
              <a:rPr lang="en-US" altLang="ja-JP" sz="2000" dirty="0">
                <a:solidFill>
                  <a:schemeClr val="tx1"/>
                </a:solidFill>
                <a:latin typeface="Consolas" panose="020B0609020204030204" pitchFamily="49" charset="0"/>
                <a:cs typeface="Consolas" panose="020B0609020204030204" pitchFamily="49" charset="0"/>
              </a:rPr>
              <a:t>) files in</a:t>
            </a:r>
          </a:p>
          <a:p>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0 [] files</a:t>
            </a:r>
          </a:p>
          <a:p>
            <a:r>
              <a:rPr lang="en-US" altLang="ja-JP" sz="2000" dirty="0">
                <a:solidFill>
                  <a:schemeClr val="tx1"/>
                </a:solidFill>
                <a:latin typeface="Consolas" panose="020B0609020204030204" pitchFamily="49" charset="0"/>
                <a:cs typeface="Consolas" panose="020B0609020204030204" pitchFamily="49" charset="0"/>
              </a:rPr>
              <a:t>;;</a:t>
            </a:r>
            <a:endParaRPr lang="ja-JP" altLang="en-US" sz="2000" dirty="0">
              <a:solidFill>
                <a:schemeClr val="tx1"/>
              </a:solidFill>
              <a:latin typeface="Consolas" panose="020B0609020204030204" pitchFamily="49" charset="0"/>
              <a:cs typeface="Consolas" panose="020B0609020204030204" pitchFamily="49" charset="0"/>
            </a:endParaRPr>
          </a:p>
        </p:txBody>
      </p:sp>
      <p:sp>
        <p:nvSpPr>
          <p:cNvPr id="5" name="スライド番号プレースホルダー 4"/>
          <p:cNvSpPr>
            <a:spLocks noGrp="1"/>
          </p:cNvSpPr>
          <p:nvPr>
            <p:ph type="sldNum" sz="quarter" idx="12"/>
          </p:nvPr>
        </p:nvSpPr>
        <p:spPr/>
        <p:txBody>
          <a:bodyPr/>
          <a:lstStyle/>
          <a:p>
            <a:fld id="{7E67F5E3-2066-D74B-9504-DE5633D0CE33}" type="slidenum">
              <a:rPr kumimoji="1" lang="ja-JP" altLang="en-US" smtClean="0"/>
              <a:t>8</a:t>
            </a:fld>
            <a:endParaRPr kumimoji="1" lang="ja-JP" altLang="en-US"/>
          </a:p>
        </p:txBody>
      </p:sp>
      <p:cxnSp>
        <p:nvCxnSpPr>
          <p:cNvPr id="8" name="直線矢印コネクタ 7"/>
          <p:cNvCxnSpPr>
            <a:stCxn id="15" idx="0"/>
          </p:cNvCxnSpPr>
          <p:nvPr/>
        </p:nvCxnSpPr>
        <p:spPr>
          <a:xfrm flipH="1" flipV="1">
            <a:off x="6008194" y="4221709"/>
            <a:ext cx="433598" cy="1242432"/>
          </a:xfrm>
          <a:prstGeom prst="straightConnector1">
            <a:avLst/>
          </a:prstGeom>
          <a:ln>
            <a:solidFill>
              <a:srgbClr val="008000"/>
            </a:solidFill>
            <a:tailEnd type="triangle"/>
          </a:ln>
        </p:spPr>
        <p:style>
          <a:lnRef idx="3">
            <a:schemeClr val="accent4"/>
          </a:lnRef>
          <a:fillRef idx="0">
            <a:schemeClr val="accent4"/>
          </a:fillRef>
          <a:effectRef idx="2">
            <a:schemeClr val="accent4"/>
          </a:effectRef>
          <a:fontRef idx="minor">
            <a:schemeClr val="tx1"/>
          </a:fontRef>
        </p:style>
      </p:cxnSp>
      <p:sp>
        <p:nvSpPr>
          <p:cNvPr id="11" name="角丸四角形 10"/>
          <p:cNvSpPr/>
          <p:nvPr/>
        </p:nvSpPr>
        <p:spPr>
          <a:xfrm>
            <a:off x="3906175" y="1349258"/>
            <a:ext cx="5071233" cy="83753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altLang="ja-JP" sz="2400" kern="1200" dirty="0" smtClean="0">
                <a:solidFill>
                  <a:schemeClr val="tx1"/>
                </a:solidFill>
              </a:rPr>
              <a:t>4.</a:t>
            </a:r>
            <a:r>
              <a:rPr lang="ja-JP" altLang="en-US" sz="2400" dirty="0">
                <a:solidFill>
                  <a:schemeClr val="tx1"/>
                </a:solidFill>
              </a:rPr>
              <a:t>ユーザ</a:t>
            </a:r>
            <a:r>
              <a:rPr lang="ja-JP" altLang="en-US" sz="2400" dirty="0" smtClean="0">
                <a:solidFill>
                  <a:schemeClr val="tx1"/>
                </a:solidFill>
              </a:rPr>
              <a:t>がアクセスしたフィールドが存在することが検査できる</a:t>
            </a:r>
            <a:endParaRPr lang="ja-JP" altLang="en-US" sz="2400" kern="1200" dirty="0">
              <a:solidFill>
                <a:schemeClr val="tx1"/>
              </a:solidFill>
            </a:endParaRPr>
          </a:p>
        </p:txBody>
      </p:sp>
      <p:sp>
        <p:nvSpPr>
          <p:cNvPr id="15" name="角丸四角形 14"/>
          <p:cNvSpPr/>
          <p:nvPr/>
        </p:nvSpPr>
        <p:spPr>
          <a:xfrm>
            <a:off x="3906176" y="5464141"/>
            <a:ext cx="5071232" cy="830973"/>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2400" dirty="0" smtClean="0">
                <a:solidFill>
                  <a:schemeClr val="tx1"/>
                </a:solidFill>
              </a:rPr>
              <a:t>出力に</a:t>
            </a:r>
            <a:r>
              <a:rPr lang="en-US" altLang="ja-JP" sz="2400" dirty="0" smtClean="0">
                <a:solidFill>
                  <a:schemeClr val="tx1"/>
                </a:solidFill>
              </a:rPr>
              <a:t>size</a:t>
            </a:r>
            <a:r>
              <a:rPr lang="ja-JP" altLang="en-US" sz="2400" dirty="0" smtClean="0">
                <a:solidFill>
                  <a:schemeClr val="tx1"/>
                </a:solidFill>
              </a:rPr>
              <a:t>フィールドが</a:t>
            </a:r>
            <a:r>
              <a:rPr lang="ja-JP" altLang="en-US" sz="2400" dirty="0" smtClean="0">
                <a:solidFill>
                  <a:schemeClr val="tx1"/>
                </a:solidFill>
              </a:rPr>
              <a:t>無いので</a:t>
            </a:r>
            <a:r>
              <a:rPr lang="en-US" altLang="ja-JP" sz="2400" dirty="0" smtClean="0">
                <a:solidFill>
                  <a:schemeClr val="tx1"/>
                </a:solidFill>
              </a:rPr>
              <a:t/>
            </a:r>
            <a:br>
              <a:rPr lang="en-US" altLang="ja-JP" sz="2400" dirty="0" smtClean="0">
                <a:solidFill>
                  <a:schemeClr val="tx1"/>
                </a:solidFill>
              </a:rPr>
            </a:br>
            <a:r>
              <a:rPr lang="ja-JP" altLang="en-US" sz="2400" dirty="0">
                <a:solidFill>
                  <a:schemeClr val="tx1"/>
                </a:solidFill>
              </a:rPr>
              <a:t>コンパイル</a:t>
            </a:r>
            <a:r>
              <a:rPr lang="ja-JP" altLang="en-US" sz="2400" dirty="0" smtClean="0">
                <a:solidFill>
                  <a:schemeClr val="tx1"/>
                </a:solidFill>
              </a:rPr>
              <a:t>エラー</a:t>
            </a:r>
            <a:endParaRPr lang="ja-JP" altLang="en-US" sz="2400" dirty="0">
              <a:solidFill>
                <a:schemeClr val="tx1"/>
              </a:solidFill>
            </a:endParaRPr>
          </a:p>
        </p:txBody>
      </p:sp>
      <p:sp>
        <p:nvSpPr>
          <p:cNvPr id="3" name="正方形/長方形 2"/>
          <p:cNvSpPr/>
          <p:nvPr/>
        </p:nvSpPr>
        <p:spPr>
          <a:xfrm>
            <a:off x="809203" y="2709978"/>
            <a:ext cx="2842163" cy="3043460"/>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t"/>
          <a:lstStyle/>
          <a:p>
            <a:r>
              <a:rPr lang="en-US" altLang="ja-JP" sz="2800" dirty="0" smtClean="0">
                <a:solidFill>
                  <a:schemeClr val="tx1"/>
                </a:solidFill>
              </a:rPr>
              <a:t>$ </a:t>
            </a:r>
            <a:r>
              <a:rPr lang="en-US" altLang="ja-JP" sz="2800" dirty="0" err="1" smtClean="0">
                <a:solidFill>
                  <a:schemeClr val="tx1"/>
                </a:solidFill>
              </a:rPr>
              <a:t>ls</a:t>
            </a:r>
            <a:r>
              <a:rPr lang="en-US" altLang="ja-JP" sz="2800" dirty="0" smtClean="0">
                <a:solidFill>
                  <a:schemeClr val="tx1"/>
                </a:solidFill>
              </a:rPr>
              <a:t> –</a:t>
            </a:r>
            <a:r>
              <a:rPr lang="en-US" altLang="ja-JP" sz="2800" dirty="0" err="1" smtClean="0">
                <a:solidFill>
                  <a:schemeClr val="tx1"/>
                </a:solidFill>
              </a:rPr>
              <a:t>i</a:t>
            </a:r>
            <a:endParaRPr lang="en-US" altLang="ja-JP" sz="2800" dirty="0" smtClean="0">
              <a:solidFill>
                <a:schemeClr val="tx1"/>
              </a:solidFill>
            </a:endParaRPr>
          </a:p>
          <a:p>
            <a:r>
              <a:rPr lang="en-US" altLang="ja-JP" sz="2800" dirty="0" smtClean="0">
                <a:solidFill>
                  <a:schemeClr val="tx1"/>
                </a:solidFill>
              </a:rPr>
              <a:t>10358  a</a:t>
            </a:r>
          </a:p>
          <a:p>
            <a:r>
              <a:rPr lang="en-US" altLang="ja-JP" sz="2800" dirty="0" smtClean="0">
                <a:solidFill>
                  <a:schemeClr val="tx1"/>
                </a:solidFill>
              </a:rPr>
              <a:t>305049 b</a:t>
            </a:r>
          </a:p>
          <a:p>
            <a:r>
              <a:rPr lang="en-US" altLang="ja-JP" sz="2800" dirty="0" smtClean="0">
                <a:solidFill>
                  <a:schemeClr val="tx1"/>
                </a:solidFill>
              </a:rPr>
              <a:t>301392 c</a:t>
            </a:r>
          </a:p>
          <a:p>
            <a:r>
              <a:rPr lang="en-US" altLang="ja-JP" sz="2800" dirty="0" smtClean="0">
                <a:solidFill>
                  <a:schemeClr val="tx1"/>
                </a:solidFill>
              </a:rPr>
              <a:t>940030 d</a:t>
            </a:r>
          </a:p>
          <a:p>
            <a:r>
              <a:rPr lang="en-US" altLang="ja-JP" sz="2800" dirty="0" smtClean="0">
                <a:solidFill>
                  <a:schemeClr val="tx1"/>
                </a:solidFill>
              </a:rPr>
              <a:t>61038  e</a:t>
            </a:r>
          </a:p>
          <a:p>
            <a:r>
              <a:rPr lang="en-US" altLang="ja-JP" sz="2800" dirty="0" smtClean="0">
                <a:solidFill>
                  <a:schemeClr val="tx1"/>
                </a:solidFill>
              </a:rPr>
              <a:t>573013 f</a:t>
            </a:r>
          </a:p>
          <a:p>
            <a:endParaRPr lang="en-US" altLang="ja-JP" sz="2800" dirty="0" smtClean="0">
              <a:solidFill>
                <a:schemeClr val="tx1"/>
              </a:solidFill>
            </a:endParaRPr>
          </a:p>
          <a:p>
            <a:endParaRPr lang="ja-JP" altLang="en-US" sz="2800" dirty="0">
              <a:solidFill>
                <a:schemeClr val="tx1"/>
              </a:solidFill>
            </a:endParaRPr>
          </a:p>
        </p:txBody>
      </p:sp>
    </p:spTree>
    <p:custDataLst>
      <p:tags r:id="rId1"/>
    </p:custDataLst>
    <p:extLst>
      <p:ext uri="{BB962C8B-B14F-4D97-AF65-F5344CB8AC3E}">
        <p14:creationId xmlns:p14="http://schemas.microsoft.com/office/powerpoint/2010/main" val="2496950474"/>
      </p:ext>
    </p:extLst>
  </p:cSld>
  <p:clrMapOvr>
    <a:masterClrMapping/>
  </p:clrMapOvr>
  <mc:AlternateContent xmlns:mc="http://schemas.openxmlformats.org/markup-compatibility/2006" xmlns:p14="http://schemas.microsoft.com/office/powerpoint/2010/main">
    <mc:Choice Requires="p14">
      <p:transition spd="slow" p14:dur="2000" advTm="47522"/>
    </mc:Choice>
    <mc:Fallback xmlns="">
      <p:transition spd="slow" advTm="475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目標</a:t>
            </a:r>
            <a:r>
              <a:rPr kumimoji="1" lang="en-US" altLang="ja-JP" dirty="0" smtClean="0"/>
              <a:t>5/5</a:t>
            </a:r>
            <a:r>
              <a:rPr kumimoji="1" lang="en-US" altLang="ja-JP" dirty="0" smtClean="0"/>
              <a:t>. </a:t>
            </a:r>
            <a:r>
              <a:rPr kumimoji="1" lang="ja-JP" altLang="en-US" dirty="0" smtClean="0"/>
              <a:t>オプションの合成</a:t>
            </a:r>
            <a:endParaRPr kumimoji="1" lang="ja-JP" altLang="en-US" dirty="0"/>
          </a:p>
        </p:txBody>
      </p:sp>
      <p:sp>
        <p:nvSpPr>
          <p:cNvPr id="4" name="正方形/長方形 3"/>
          <p:cNvSpPr/>
          <p:nvPr/>
        </p:nvSpPr>
        <p:spPr>
          <a:xfrm>
            <a:off x="350044" y="1432219"/>
            <a:ext cx="8560009" cy="40464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solidFill>
                <a:latin typeface="Consolas" panose="020B0609020204030204" pitchFamily="49" charset="0"/>
                <a:cs typeface="Consolas" panose="020B0609020204030204" pitchFamily="49" charset="0"/>
              </a:rPr>
              <a:t>let </a:t>
            </a:r>
            <a:r>
              <a:rPr lang="en-US" altLang="ja-JP" sz="2000" dirty="0" err="1" smtClean="0">
                <a:solidFill>
                  <a:schemeClr val="tx1"/>
                </a:solidFill>
                <a:latin typeface="Consolas" panose="020B0609020204030204" pitchFamily="49" charset="0"/>
                <a:cs typeface="Consolas" panose="020B0609020204030204" pitchFamily="49" charset="0"/>
              </a:rPr>
              <a:t>collect_files</a:t>
            </a:r>
            <a:r>
              <a:rPr lang="en-US" altLang="ja-JP" sz="2000" dirty="0" smtClean="0">
                <a:solidFill>
                  <a:schemeClr val="tx1"/>
                </a:solidFill>
                <a:latin typeface="Consolas" panose="020B0609020204030204" pitchFamily="49" charset="0"/>
                <a:cs typeface="Consolas" panose="020B0609020204030204" pitchFamily="49" charset="0"/>
              </a:rPr>
              <a:t> </a:t>
            </a:r>
            <a:r>
              <a:rPr lang="en-US" altLang="ja-JP" sz="2800" dirty="0" smtClean="0">
                <a:solidFill>
                  <a:srgbClr val="FF0000"/>
                </a:solidFill>
                <a:latin typeface="Consolas" panose="020B0609020204030204" pitchFamily="49" charset="0"/>
                <a:cs typeface="Consolas" panose="020B0609020204030204" pitchFamily="49" charset="0"/>
              </a:rPr>
              <a:t>opt</a:t>
            </a:r>
            <a:r>
              <a:rPr lang="en-US" altLang="ja-JP" sz="2000" dirty="0" smtClean="0">
                <a:solidFill>
                  <a:srgbClr val="FF0000"/>
                </a:solidFill>
                <a:latin typeface="Consolas" panose="020B0609020204030204" pitchFamily="49" charset="0"/>
                <a:cs typeface="Consolas" panose="020B0609020204030204" pitchFamily="49" charset="0"/>
              </a:rPr>
              <a:t> </a:t>
            </a:r>
            <a:r>
              <a:rPr lang="en-US" altLang="ja-JP" sz="2000" dirty="0" smtClean="0">
                <a:solidFill>
                  <a:schemeClr val="tx1"/>
                </a:solidFill>
                <a:latin typeface="Consolas" panose="020B0609020204030204" pitchFamily="49" charset="0"/>
                <a:cs typeface="Consolas" panose="020B0609020204030204" pitchFamily="49" charset="0"/>
              </a:rPr>
              <a:t>size </a:t>
            </a:r>
            <a:r>
              <a:rPr lang="en-US" altLang="ja-JP" sz="2000" dirty="0">
                <a:solidFill>
                  <a:schemeClr val="tx1"/>
                </a:solidFill>
                <a:latin typeface="Consolas" panose="020B0609020204030204" pitchFamily="49" charset="0"/>
                <a:cs typeface="Consolas" panose="020B0609020204030204" pitchFamily="49" charset="0"/>
              </a:rPr>
              <a:t>=</a:t>
            </a:r>
          </a:p>
          <a:p>
            <a:r>
              <a:rPr lang="en-US" altLang="ja-JP" sz="2000" dirty="0">
                <a:solidFill>
                  <a:schemeClr val="tx1"/>
                </a:solidFill>
                <a:latin typeface="Consolas" panose="020B0609020204030204" pitchFamily="49" charset="0"/>
                <a:cs typeface="Consolas" panose="020B0609020204030204" pitchFamily="49" charset="0"/>
              </a:rPr>
              <a:t>  let files = </a:t>
            </a:r>
            <a:r>
              <a:rPr lang="en-US" altLang="ja-JP" sz="2800" dirty="0" err="1" smtClean="0">
                <a:solidFill>
                  <a:srgbClr val="0000FF"/>
                </a:solidFill>
                <a:latin typeface="Consolas" panose="020B0609020204030204" pitchFamily="49" charset="0"/>
                <a:cs typeface="Consolas" panose="020B0609020204030204" pitchFamily="49" charset="0"/>
              </a:rPr>
              <a:t>Ls.command</a:t>
            </a:r>
            <a:r>
              <a:rPr lang="en-US" altLang="ja-JP" sz="2800" dirty="0" smtClean="0">
                <a:solidFill>
                  <a:srgbClr val="FF6600"/>
                </a:solidFill>
                <a:latin typeface="Consolas" panose="020B0609020204030204" pitchFamily="49" charset="0"/>
                <a:cs typeface="Consolas" panose="020B0609020204030204" pitchFamily="49" charset="0"/>
              </a:rPr>
              <a:t> </a:t>
            </a:r>
            <a:r>
              <a:rPr lang="en-US" altLang="ja-JP" sz="2800" dirty="0" smtClean="0">
                <a:solidFill>
                  <a:srgbClr val="008000"/>
                </a:solidFill>
                <a:latin typeface="Consolas" panose="020B0609020204030204" pitchFamily="49" charset="0"/>
                <a:cs typeface="Consolas" panose="020B0609020204030204" pitchFamily="49" charset="0"/>
              </a:rPr>
              <a:t>(</a:t>
            </a:r>
            <a:r>
              <a:rPr lang="en-US" altLang="ja-JP" sz="2800" dirty="0" smtClean="0">
                <a:solidFill>
                  <a:srgbClr val="FF0000"/>
                </a:solidFill>
                <a:latin typeface="Consolas" panose="020B0609020204030204" pitchFamily="49" charset="0"/>
                <a:cs typeface="Consolas" panose="020B0609020204030204" pitchFamily="49" charset="0"/>
              </a:rPr>
              <a:t>opt</a:t>
            </a:r>
            <a:r>
              <a:rPr lang="en-US" altLang="ja-JP" sz="2800" dirty="0" smtClean="0">
                <a:solidFill>
                  <a:srgbClr val="008000"/>
                </a:solidFill>
                <a:latin typeface="Consolas" panose="020B0609020204030204" pitchFamily="49" charset="0"/>
                <a:cs typeface="Consolas" panose="020B0609020204030204" pitchFamily="49" charset="0"/>
              </a:rPr>
              <a:t> (</a:t>
            </a:r>
            <a:r>
              <a:rPr lang="en-US" altLang="ja-JP" sz="2800" dirty="0" err="1" smtClean="0">
                <a:solidFill>
                  <a:srgbClr val="008000"/>
                </a:solidFill>
                <a:latin typeface="Consolas" panose="020B0609020204030204" pitchFamily="49" charset="0"/>
                <a:cs typeface="Consolas" panose="020B0609020204030204" pitchFamily="49" charset="0"/>
              </a:rPr>
              <a:t>add_l</a:t>
            </a:r>
            <a:r>
              <a:rPr lang="en-US" altLang="ja-JP" sz="2800" dirty="0" smtClean="0">
                <a:solidFill>
                  <a:srgbClr val="008000"/>
                </a:solidFill>
                <a:latin typeface="Consolas" panose="020B0609020204030204" pitchFamily="49" charset="0"/>
                <a:cs typeface="Consolas" panose="020B0609020204030204" pitchFamily="49" charset="0"/>
              </a:rPr>
              <a:t> empty))</a:t>
            </a:r>
            <a:r>
              <a:rPr lang="en-US" altLang="ja-JP" sz="2800" dirty="0" smtClean="0">
                <a:solidFill>
                  <a:srgbClr val="FF0000"/>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in</a:t>
            </a:r>
          </a:p>
          <a:p>
            <a:r>
              <a:rPr lang="en-US" altLang="ja-JP" sz="2000" dirty="0">
                <a:solidFill>
                  <a:schemeClr val="tx1"/>
                </a:solidFill>
                <a:latin typeface="Consolas" panose="020B0609020204030204" pitchFamily="49" charset="0"/>
                <a:cs typeface="Consolas" panose="020B0609020204030204" pitchFamily="49" charset="0"/>
              </a:rPr>
              <a:t>  let rec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acc</a:t>
            </a:r>
            <a:r>
              <a:rPr lang="en-US" altLang="ja-JP" sz="2000" dirty="0">
                <a:solidFill>
                  <a:schemeClr val="tx1"/>
                </a:solidFill>
                <a:latin typeface="Consolas" panose="020B0609020204030204" pitchFamily="49" charset="0"/>
                <a:cs typeface="Consolas" panose="020B0609020204030204" pitchFamily="49" charset="0"/>
              </a:rPr>
              <a:t> files =</a:t>
            </a:r>
          </a:p>
          <a:p>
            <a:r>
              <a:rPr lang="en-US" altLang="ja-JP" sz="2000" dirty="0">
                <a:solidFill>
                  <a:schemeClr val="tx1"/>
                </a:solidFill>
                <a:latin typeface="Consolas" panose="020B0609020204030204" pitchFamily="49" charset="0"/>
                <a:cs typeface="Consolas" panose="020B0609020204030204" pitchFamily="49" charset="0"/>
              </a:rPr>
              <a:t>  match files with</a:t>
            </a:r>
          </a:p>
          <a:p>
            <a:r>
              <a:rPr lang="en-US" altLang="ja-JP" sz="2000" dirty="0">
                <a:solidFill>
                  <a:schemeClr val="tx1"/>
                </a:solidFill>
                <a:latin typeface="Consolas" panose="020B0609020204030204" pitchFamily="49" charset="0"/>
                <a:cs typeface="Consolas" panose="020B0609020204030204" pitchFamily="49" charset="0"/>
              </a:rPr>
              <a:t>    | [] -&gt; </a:t>
            </a:r>
            <a:r>
              <a:rPr lang="en-US" altLang="ja-JP" sz="2000" dirty="0" err="1">
                <a:solidFill>
                  <a:schemeClr val="tx1"/>
                </a:solidFill>
                <a:latin typeface="Consolas" panose="020B0609020204030204" pitchFamily="49" charset="0"/>
                <a:cs typeface="Consolas" panose="020B0609020204030204" pitchFamily="49" charset="0"/>
              </a:rPr>
              <a:t>acc</a:t>
            </a:r>
            <a:endParaRPr lang="en-US" altLang="ja-JP" sz="2000" dirty="0">
              <a:solidFill>
                <a:schemeClr val="tx1"/>
              </a:solidFill>
              <a:latin typeface="Consolas" panose="020B0609020204030204" pitchFamily="49" charset="0"/>
              <a:cs typeface="Consolas" panose="020B0609020204030204" pitchFamily="49" charset="0"/>
            </a:endParaRPr>
          </a:p>
          <a:p>
            <a:r>
              <a:rPr lang="en-US" altLang="ja-JP" sz="2000" dirty="0">
                <a:solidFill>
                  <a:schemeClr val="tx1"/>
                </a:solidFill>
                <a:latin typeface="Consolas" panose="020B0609020204030204" pitchFamily="49" charset="0"/>
                <a:cs typeface="Consolas" panose="020B0609020204030204" pitchFamily="49" charset="0"/>
              </a:rPr>
              <a:t>    | file :: files -&gt;</a:t>
            </a: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let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 </a:t>
            </a:r>
            <a:r>
              <a:rPr lang="en-US" altLang="ja-JP" sz="2800" dirty="0" err="1">
                <a:solidFill>
                  <a:srgbClr val="7030A0"/>
                </a:solidFill>
                <a:latin typeface="Consolas" panose="020B0609020204030204" pitchFamily="49" charset="0"/>
                <a:cs typeface="Consolas" panose="020B0609020204030204" pitchFamily="49" charset="0"/>
              </a:rPr>
              <a:t>file</a:t>
            </a:r>
            <a:r>
              <a:rPr lang="en-US" altLang="ja-JP" sz="2800" dirty="0" err="1" smtClean="0">
                <a:solidFill>
                  <a:srgbClr val="7030A0"/>
                </a:solidFill>
                <a:latin typeface="Consolas" panose="020B0609020204030204" pitchFamily="49" charset="0"/>
                <a:cs typeface="Consolas" panose="020B0609020204030204" pitchFamily="49" charset="0"/>
              </a:rPr>
              <a:t>..size</a:t>
            </a:r>
            <a:r>
              <a:rPr lang="en-US" altLang="ja-JP" sz="2000" dirty="0" smtClean="0">
                <a:solidFill>
                  <a:srgbClr val="7030A0"/>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in</a:t>
            </a: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if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&gt; size then </a:t>
            </a:r>
            <a:r>
              <a:rPr lang="en-US" altLang="ja-JP" sz="2000" dirty="0" err="1">
                <a:solidFill>
                  <a:schemeClr val="tx1"/>
                </a:solidFill>
                <a:latin typeface="Consolas" panose="020B0609020204030204" pitchFamily="49" charset="0"/>
                <a:cs typeface="Consolas" panose="020B0609020204030204" pitchFamily="49" charset="0"/>
              </a:rPr>
              <a:t>acc</a:t>
            </a:r>
            <a:endParaRPr lang="en-US" altLang="ja-JP" sz="2000" dirty="0">
              <a:solidFill>
                <a:schemeClr val="tx1"/>
              </a:solidFill>
              <a:latin typeface="Consolas" panose="020B0609020204030204" pitchFamily="49" charset="0"/>
              <a:cs typeface="Consolas" panose="020B0609020204030204" pitchFamily="49" charset="0"/>
            </a:endParaRPr>
          </a:p>
          <a:p>
            <a:r>
              <a:rPr lang="en-US" altLang="ja-JP" sz="2000" dirty="0">
                <a:solidFill>
                  <a:schemeClr val="tx1"/>
                </a:solidFill>
                <a:latin typeface="Consolas" panose="020B0609020204030204" pitchFamily="49" charset="0"/>
                <a:cs typeface="Consolas" panose="020B0609020204030204" pitchFamily="49" charset="0"/>
              </a:rPr>
              <a:t>    </a:t>
            </a:r>
            <a:r>
              <a:rPr lang="ja-JP" altLang="en-US" sz="2000" dirty="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else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cur_size</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800" dirty="0" err="1">
                <a:solidFill>
                  <a:srgbClr val="7030A0"/>
                </a:solidFill>
                <a:latin typeface="Consolas" panose="020B0609020204030204" pitchFamily="49" charset="0"/>
                <a:cs typeface="Consolas" panose="020B0609020204030204" pitchFamily="49" charset="0"/>
              </a:rPr>
              <a:t>file</a:t>
            </a:r>
            <a:r>
              <a:rPr lang="en-US" altLang="ja-JP" sz="2800" dirty="0" err="1" smtClean="0">
                <a:solidFill>
                  <a:srgbClr val="7030A0"/>
                </a:solidFill>
                <a:latin typeface="Consolas" panose="020B0609020204030204" pitchFamily="49" charset="0"/>
                <a:cs typeface="Consolas" panose="020B0609020204030204" pitchFamily="49" charset="0"/>
              </a:rPr>
              <a:t>..name</a:t>
            </a:r>
            <a:r>
              <a:rPr lang="en-US" altLang="ja-JP" sz="2000" dirty="0" smtClean="0">
                <a:solidFill>
                  <a:srgbClr val="7030A0"/>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acc</a:t>
            </a:r>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smtClean="0">
                <a:solidFill>
                  <a:schemeClr val="tx1"/>
                </a:solidFill>
                <a:latin typeface="Consolas" panose="020B0609020204030204" pitchFamily="49" charset="0"/>
                <a:cs typeface="Consolas" panose="020B0609020204030204" pitchFamily="49" charset="0"/>
              </a:rPr>
              <a:t>file</a:t>
            </a:r>
            <a:br>
              <a:rPr lang="en-US" altLang="ja-JP" sz="2000" dirty="0" smtClean="0">
                <a:solidFill>
                  <a:schemeClr val="tx1"/>
                </a:solidFill>
                <a:latin typeface="Consolas" panose="020B0609020204030204" pitchFamily="49" charset="0"/>
                <a:cs typeface="Consolas" panose="020B0609020204030204" pitchFamily="49" charset="0"/>
              </a:rPr>
            </a:br>
            <a:r>
              <a:rPr lang="en-US" altLang="ja-JP" sz="2000" dirty="0" smtClean="0">
                <a:solidFill>
                  <a:schemeClr val="tx1"/>
                </a:solidFill>
                <a:latin typeface="Consolas" panose="020B0609020204030204" pitchFamily="49" charset="0"/>
                <a:cs typeface="Consolas" panose="020B0609020204030204" pitchFamily="49" charset="0"/>
              </a:rPr>
              <a:t>  </a:t>
            </a:r>
            <a:r>
              <a:rPr lang="en-US" altLang="ja-JP" sz="2000" dirty="0">
                <a:solidFill>
                  <a:schemeClr val="tx1"/>
                </a:solidFill>
                <a:latin typeface="Consolas" panose="020B0609020204030204" pitchFamily="49" charset="0"/>
                <a:cs typeface="Consolas" panose="020B0609020204030204" pitchFamily="49" charset="0"/>
              </a:rPr>
              <a:t>in</a:t>
            </a:r>
          </a:p>
          <a:p>
            <a:r>
              <a:rPr lang="en-US" altLang="ja-JP" sz="2000" dirty="0">
                <a:solidFill>
                  <a:schemeClr val="tx1"/>
                </a:solidFill>
                <a:latin typeface="Consolas" panose="020B0609020204030204" pitchFamily="49" charset="0"/>
                <a:cs typeface="Consolas" panose="020B0609020204030204" pitchFamily="49" charset="0"/>
              </a:rPr>
              <a:t>  </a:t>
            </a:r>
            <a:r>
              <a:rPr lang="en-US" altLang="ja-JP" sz="2000" dirty="0" err="1">
                <a:solidFill>
                  <a:schemeClr val="tx1"/>
                </a:solidFill>
                <a:latin typeface="Consolas" panose="020B0609020204030204" pitchFamily="49" charset="0"/>
                <a:cs typeface="Consolas" panose="020B0609020204030204" pitchFamily="49" charset="0"/>
              </a:rPr>
              <a:t>iter</a:t>
            </a:r>
            <a:r>
              <a:rPr lang="en-US" altLang="ja-JP" sz="2000" dirty="0">
                <a:solidFill>
                  <a:schemeClr val="tx1"/>
                </a:solidFill>
                <a:latin typeface="Consolas" panose="020B0609020204030204" pitchFamily="49" charset="0"/>
                <a:cs typeface="Consolas" panose="020B0609020204030204" pitchFamily="49" charset="0"/>
              </a:rPr>
              <a:t> 0 [] files</a:t>
            </a:r>
          </a:p>
          <a:p>
            <a:r>
              <a:rPr lang="en-US" altLang="ja-JP" sz="2000" dirty="0">
                <a:solidFill>
                  <a:schemeClr val="tx1"/>
                </a:solidFill>
                <a:latin typeface="Consolas" panose="020B0609020204030204" pitchFamily="49" charset="0"/>
                <a:cs typeface="Consolas" panose="020B0609020204030204" pitchFamily="49" charset="0"/>
              </a:rPr>
              <a:t>;;</a:t>
            </a:r>
            <a:endParaRPr lang="ja-JP" altLang="en-US" sz="2000" dirty="0">
              <a:solidFill>
                <a:schemeClr val="tx1"/>
              </a:solidFill>
              <a:latin typeface="Consolas" panose="020B0609020204030204" pitchFamily="49" charset="0"/>
              <a:cs typeface="Consolas" panose="020B0609020204030204" pitchFamily="49" charset="0"/>
            </a:endParaRPr>
          </a:p>
        </p:txBody>
      </p:sp>
      <p:sp>
        <p:nvSpPr>
          <p:cNvPr id="5" name="スライド番号プレースホルダー 4"/>
          <p:cNvSpPr>
            <a:spLocks noGrp="1"/>
          </p:cNvSpPr>
          <p:nvPr>
            <p:ph type="sldNum" sz="quarter" idx="12"/>
          </p:nvPr>
        </p:nvSpPr>
        <p:spPr/>
        <p:txBody>
          <a:bodyPr/>
          <a:lstStyle/>
          <a:p>
            <a:fld id="{7E67F5E3-2066-D74B-9504-DE5633D0CE33}" type="slidenum">
              <a:rPr kumimoji="1" lang="ja-JP" altLang="en-US" smtClean="0"/>
              <a:t>9</a:t>
            </a:fld>
            <a:endParaRPr kumimoji="1" lang="ja-JP" altLang="en-US"/>
          </a:p>
        </p:txBody>
      </p:sp>
      <p:sp>
        <p:nvSpPr>
          <p:cNvPr id="6" name="角丸四角形 5"/>
          <p:cNvSpPr/>
          <p:nvPr/>
        </p:nvSpPr>
        <p:spPr>
          <a:xfrm>
            <a:off x="5392388" y="2485334"/>
            <a:ext cx="3751612" cy="90135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altLang="ja-JP" sz="2400" dirty="0">
                <a:solidFill>
                  <a:schemeClr val="tx1"/>
                </a:solidFill>
              </a:rPr>
              <a:t>5</a:t>
            </a:r>
            <a:r>
              <a:rPr lang="en-US" altLang="ja-JP" sz="2400" dirty="0" smtClean="0">
                <a:solidFill>
                  <a:schemeClr val="tx1"/>
                </a:solidFill>
              </a:rPr>
              <a:t>.</a:t>
            </a:r>
            <a:r>
              <a:rPr lang="ja-JP" altLang="en-US" sz="2400" dirty="0" smtClean="0">
                <a:solidFill>
                  <a:schemeClr val="tx1"/>
                </a:solidFill>
              </a:rPr>
              <a:t>オプションを合成可能にすること</a:t>
            </a:r>
            <a:endParaRPr lang="ja-JP" altLang="en-US" sz="2400" kern="1200" dirty="0">
              <a:solidFill>
                <a:schemeClr val="tx1"/>
              </a:solidFill>
            </a:endParaRPr>
          </a:p>
        </p:txBody>
      </p:sp>
      <p:sp>
        <p:nvSpPr>
          <p:cNvPr id="11" name="正方形/長方形 10"/>
          <p:cNvSpPr/>
          <p:nvPr/>
        </p:nvSpPr>
        <p:spPr>
          <a:xfrm>
            <a:off x="350045" y="5563065"/>
            <a:ext cx="8560008" cy="8604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dirty="0" err="1" smtClean="0">
                <a:solidFill>
                  <a:schemeClr val="tx1"/>
                </a:solidFill>
                <a:latin typeface="Consolas" panose="020B0609020204030204" pitchFamily="49" charset="0"/>
                <a:cs typeface="Consolas" panose="020B0609020204030204" pitchFamily="49" charset="0"/>
              </a:rPr>
              <a:t>collect_files</a:t>
            </a:r>
            <a:r>
              <a:rPr lang="en-US" altLang="ja-JP" sz="2400" dirty="0" smtClean="0">
                <a:solidFill>
                  <a:schemeClr val="tx1"/>
                </a:solidFill>
                <a:latin typeface="Consolas" panose="020B0609020204030204" pitchFamily="49" charset="0"/>
                <a:cs typeface="Consolas" panose="020B0609020204030204" pitchFamily="49" charset="0"/>
              </a:rPr>
              <a:t> </a:t>
            </a:r>
            <a:r>
              <a:rPr lang="en-US" altLang="ja-JP" sz="2400" dirty="0" err="1" smtClean="0">
                <a:solidFill>
                  <a:srgbClr val="FF0000"/>
                </a:solidFill>
                <a:latin typeface="Consolas" panose="020B0609020204030204" pitchFamily="49" charset="0"/>
                <a:cs typeface="Consolas" panose="020B0609020204030204" pitchFamily="49" charset="0"/>
              </a:rPr>
              <a:t>add_t</a:t>
            </a:r>
            <a:r>
              <a:rPr lang="en-US" altLang="ja-JP" sz="2400" dirty="0" smtClean="0">
                <a:solidFill>
                  <a:srgbClr val="0000FF"/>
                </a:solidFill>
                <a:latin typeface="Consolas" panose="020B0609020204030204" pitchFamily="49" charset="0"/>
                <a:cs typeface="Consolas" panose="020B0609020204030204" pitchFamily="49" charset="0"/>
              </a:rPr>
              <a:t> </a:t>
            </a:r>
            <a:r>
              <a:rPr lang="en-US" altLang="ja-JP" sz="2400" dirty="0" smtClean="0">
                <a:solidFill>
                  <a:schemeClr val="tx1"/>
                </a:solidFill>
                <a:latin typeface="Consolas" panose="020B0609020204030204" pitchFamily="49" charset="0"/>
                <a:cs typeface="Consolas" panose="020B0609020204030204" pitchFamily="49" charset="0"/>
              </a:rPr>
              <a:t>size </a:t>
            </a:r>
          </a:p>
          <a:p>
            <a:r>
              <a:rPr lang="en-US" altLang="ja-JP" sz="2400" dirty="0" err="1" smtClean="0">
                <a:solidFill>
                  <a:schemeClr val="tx1"/>
                </a:solidFill>
                <a:latin typeface="Consolas" panose="020B0609020204030204" pitchFamily="49" charset="0"/>
                <a:cs typeface="Consolas" panose="020B0609020204030204" pitchFamily="49" charset="0"/>
              </a:rPr>
              <a:t>collect_files</a:t>
            </a:r>
            <a:r>
              <a:rPr lang="en-US" altLang="ja-JP" sz="2400" dirty="0" smtClean="0">
                <a:solidFill>
                  <a:schemeClr val="tx1"/>
                </a:solidFill>
                <a:latin typeface="Consolas" panose="020B0609020204030204" pitchFamily="49" charset="0"/>
                <a:cs typeface="Consolas" panose="020B0609020204030204" pitchFamily="49" charset="0"/>
              </a:rPr>
              <a:t> </a:t>
            </a:r>
            <a:r>
              <a:rPr lang="en-US" altLang="ja-JP" sz="2400" dirty="0" err="1" smtClean="0">
                <a:solidFill>
                  <a:srgbClr val="FF0000"/>
                </a:solidFill>
                <a:latin typeface="Consolas" panose="020B0609020204030204" pitchFamily="49" charset="0"/>
                <a:cs typeface="Consolas" panose="020B0609020204030204" pitchFamily="49" charset="0"/>
              </a:rPr>
              <a:t>add_S</a:t>
            </a:r>
            <a:r>
              <a:rPr lang="en-US" altLang="ja-JP" sz="2400" dirty="0" smtClean="0">
                <a:solidFill>
                  <a:srgbClr val="0000FF"/>
                </a:solidFill>
                <a:latin typeface="Consolas" panose="020B0609020204030204" pitchFamily="49" charset="0"/>
                <a:cs typeface="Consolas" panose="020B0609020204030204" pitchFamily="49" charset="0"/>
              </a:rPr>
              <a:t> </a:t>
            </a:r>
            <a:r>
              <a:rPr lang="en-US" altLang="ja-JP" sz="2400" dirty="0" smtClean="0">
                <a:solidFill>
                  <a:schemeClr val="tx1"/>
                </a:solidFill>
                <a:latin typeface="Consolas" panose="020B0609020204030204" pitchFamily="49" charset="0"/>
                <a:cs typeface="Consolas" panose="020B0609020204030204" pitchFamily="49" charset="0"/>
              </a:rPr>
              <a:t>size</a:t>
            </a:r>
            <a:endParaRPr lang="ja-JP" altLang="en-US" sz="2400" dirty="0">
              <a:solidFill>
                <a:schemeClr val="tx1"/>
              </a:solidFill>
              <a:latin typeface="Consolas" panose="020B0609020204030204" pitchFamily="49" charset="0"/>
              <a:cs typeface="Consolas" panose="020B0609020204030204" pitchFamily="49" charset="0"/>
            </a:endParaRPr>
          </a:p>
        </p:txBody>
      </p:sp>
      <p:sp>
        <p:nvSpPr>
          <p:cNvPr id="14" name="角丸四角形 13"/>
          <p:cNvSpPr/>
          <p:nvPr/>
        </p:nvSpPr>
        <p:spPr>
          <a:xfrm>
            <a:off x="5778181" y="5618106"/>
            <a:ext cx="2311400" cy="399720"/>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2400" dirty="0" smtClean="0">
                <a:solidFill>
                  <a:schemeClr val="tx1"/>
                </a:solidFill>
              </a:rPr>
              <a:t>更新日時順</a:t>
            </a:r>
            <a:endParaRPr lang="en-US" altLang="ja-JP" sz="2400" dirty="0" smtClean="0">
              <a:solidFill>
                <a:schemeClr val="tx1"/>
              </a:solidFill>
            </a:endParaRPr>
          </a:p>
        </p:txBody>
      </p:sp>
      <p:sp>
        <p:nvSpPr>
          <p:cNvPr id="15" name="角丸四角形 14"/>
          <p:cNvSpPr/>
          <p:nvPr/>
        </p:nvSpPr>
        <p:spPr>
          <a:xfrm>
            <a:off x="5778181" y="6157265"/>
            <a:ext cx="2311400" cy="340086"/>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2400" kern="1200" dirty="0" smtClean="0">
                <a:solidFill>
                  <a:schemeClr val="tx1"/>
                </a:solidFill>
              </a:rPr>
              <a:t>サイズ順</a:t>
            </a:r>
            <a:endParaRPr lang="en-US" altLang="ja-JP" sz="2400" kern="1200" dirty="0" smtClean="0">
              <a:solidFill>
                <a:schemeClr val="tx1"/>
              </a:solidFill>
            </a:endParaRPr>
          </a:p>
        </p:txBody>
      </p:sp>
    </p:spTree>
    <p:custDataLst>
      <p:tags r:id="rId1"/>
    </p:custDataLst>
    <p:extLst>
      <p:ext uri="{BB962C8B-B14F-4D97-AF65-F5344CB8AC3E}">
        <p14:creationId xmlns:p14="http://schemas.microsoft.com/office/powerpoint/2010/main" val="779401486"/>
      </p:ext>
    </p:extLst>
  </p:cSld>
  <p:clrMapOvr>
    <a:masterClrMapping/>
  </p:clrMapOvr>
  <mc:AlternateContent xmlns:mc="http://schemas.openxmlformats.org/markup-compatibility/2006" xmlns:p14="http://schemas.microsoft.com/office/powerpoint/2010/main">
    <mc:Choice Requires="p14">
      <p:transition spd="slow" p14:dur="2000" advTm="94208"/>
    </mc:Choice>
    <mc:Fallback xmlns="">
      <p:transition spd="slow" advTm="942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1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1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66|9|11.9"/>
</p:tagLst>
</file>

<file path=ppt/tags/tag10.xml><?xml version="1.0" encoding="utf-8"?>
<p:tagLst xmlns:a="http://schemas.openxmlformats.org/drawingml/2006/main" xmlns:r="http://schemas.openxmlformats.org/officeDocument/2006/relationships" xmlns:p="http://schemas.openxmlformats.org/presentationml/2006/main">
  <p:tag name="TIMING" val="|42.6|28.3|33.9"/>
</p:tagLst>
</file>

<file path=ppt/tags/tag11.xml><?xml version="1.0" encoding="utf-8"?>
<p:tagLst xmlns:a="http://schemas.openxmlformats.org/drawingml/2006/main" xmlns:r="http://schemas.openxmlformats.org/officeDocument/2006/relationships" xmlns:p="http://schemas.openxmlformats.org/presentationml/2006/main">
  <p:tag name="TIMING" val="|42.6|28.3|33.9"/>
</p:tagLst>
</file>

<file path=ppt/tags/tag12.xml><?xml version="1.0" encoding="utf-8"?>
<p:tagLst xmlns:a="http://schemas.openxmlformats.org/drawingml/2006/main" xmlns:r="http://schemas.openxmlformats.org/officeDocument/2006/relationships" xmlns:p="http://schemas.openxmlformats.org/presentationml/2006/main">
  <p:tag name="TIMING" val="|42.6|28.3|33.9"/>
</p:tagLst>
</file>

<file path=ppt/tags/tag13.xml><?xml version="1.0" encoding="utf-8"?>
<p:tagLst xmlns:a="http://schemas.openxmlformats.org/drawingml/2006/main" xmlns:r="http://schemas.openxmlformats.org/officeDocument/2006/relationships" xmlns:p="http://schemas.openxmlformats.org/presentationml/2006/main">
  <p:tag name="TIMING" val="|1.3"/>
</p:tagLst>
</file>

<file path=ppt/tags/tag14.xml><?xml version="1.0" encoding="utf-8"?>
<p:tagLst xmlns:a="http://schemas.openxmlformats.org/drawingml/2006/main" xmlns:r="http://schemas.openxmlformats.org/officeDocument/2006/relationships" xmlns:p="http://schemas.openxmlformats.org/presentationml/2006/main">
  <p:tag name="TIMING" val="|0.6|8.5|35.5|33.1"/>
</p:tagLst>
</file>

<file path=ppt/tags/tag2.xml><?xml version="1.0" encoding="utf-8"?>
<p:tagLst xmlns:a="http://schemas.openxmlformats.org/drawingml/2006/main" xmlns:r="http://schemas.openxmlformats.org/officeDocument/2006/relationships" xmlns:p="http://schemas.openxmlformats.org/presentationml/2006/main">
  <p:tag name="TIMING" val="|25.1"/>
</p:tagLst>
</file>

<file path=ppt/tags/tag3.xml><?xml version="1.0" encoding="utf-8"?>
<p:tagLst xmlns:a="http://schemas.openxmlformats.org/drawingml/2006/main" xmlns:r="http://schemas.openxmlformats.org/officeDocument/2006/relationships" xmlns:p="http://schemas.openxmlformats.org/presentationml/2006/main">
  <p:tag name="TIMING" val="|23.4"/>
</p:tagLst>
</file>

<file path=ppt/tags/tag4.xml><?xml version="1.0" encoding="utf-8"?>
<p:tagLst xmlns:a="http://schemas.openxmlformats.org/drawingml/2006/main" xmlns:r="http://schemas.openxmlformats.org/officeDocument/2006/relationships" xmlns:p="http://schemas.openxmlformats.org/presentationml/2006/main">
  <p:tag name="TIMING" val="|33"/>
</p:tagLst>
</file>

<file path=ppt/tags/tag5.xml><?xml version="1.0" encoding="utf-8"?>
<p:tagLst xmlns:a="http://schemas.openxmlformats.org/drawingml/2006/main" xmlns:r="http://schemas.openxmlformats.org/officeDocument/2006/relationships" xmlns:p="http://schemas.openxmlformats.org/presentationml/2006/main">
  <p:tag name="TIMING" val="|28.2|19.4|34.5"/>
</p:tagLst>
</file>

<file path=ppt/tags/tag6.xml><?xml version="1.0" encoding="utf-8"?>
<p:tagLst xmlns:a="http://schemas.openxmlformats.org/drawingml/2006/main" xmlns:r="http://schemas.openxmlformats.org/officeDocument/2006/relationships" xmlns:p="http://schemas.openxmlformats.org/presentationml/2006/main">
  <p:tag name="TIMING" val="|16.2|16.3|10.3|13.3"/>
</p:tagLst>
</file>

<file path=ppt/tags/tag7.xml><?xml version="1.0" encoding="utf-8"?>
<p:tagLst xmlns:a="http://schemas.openxmlformats.org/drawingml/2006/main" xmlns:r="http://schemas.openxmlformats.org/officeDocument/2006/relationships" xmlns:p="http://schemas.openxmlformats.org/presentationml/2006/main">
  <p:tag name="TIMING" val="|0.2"/>
</p:tagLst>
</file>

<file path=ppt/tags/tag8.xml><?xml version="1.0" encoding="utf-8"?>
<p:tagLst xmlns:a="http://schemas.openxmlformats.org/drawingml/2006/main" xmlns:r="http://schemas.openxmlformats.org/officeDocument/2006/relationships" xmlns:p="http://schemas.openxmlformats.org/presentationml/2006/main">
  <p:tag name="TIMING" val="|6.5|36.9"/>
</p:tagLst>
</file>

<file path=ppt/tags/tag9.xml><?xml version="1.0" encoding="utf-8"?>
<p:tagLst xmlns:a="http://schemas.openxmlformats.org/drawingml/2006/main" xmlns:r="http://schemas.openxmlformats.org/officeDocument/2006/relationships" xmlns:p="http://schemas.openxmlformats.org/presentationml/2006/main">
  <p:tag name="TIMING" val="|6.5|36.9"/>
</p:tagLst>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akura">
      <a:majorFont>
        <a:latin typeface="Consolas"/>
        <a:ea typeface="メイリオ"/>
        <a:cs typeface=""/>
      </a:majorFont>
      <a:minorFont>
        <a:latin typeface="Consolas"/>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spPr>
      <a:bodyPr rtlCol="0" anchor="ctr"/>
      <a:lstStyle>
        <a:defPPr>
          <a:defRPr baseline="30000" dirty="0">
            <a:latin typeface="Consolas"/>
            <a:cs typeface="Consolas"/>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7174</TotalTime>
  <Words>2563</Words>
  <Application>Microsoft Office PowerPoint</Application>
  <PresentationFormat>画面に合わせる (4:3)</PresentationFormat>
  <Paragraphs>449</Paragraphs>
  <Slides>32</Slides>
  <Notes>18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32</vt:i4>
      </vt:variant>
    </vt:vector>
  </HeadingPairs>
  <TitlesOfParts>
    <vt:vector size="39" baseType="lpstr">
      <vt:lpstr>ＭＳ Ｐゴシック</vt:lpstr>
      <vt:lpstr>メイリオ</vt:lpstr>
      <vt:lpstr>Arial</vt:lpstr>
      <vt:lpstr>Calibri</vt:lpstr>
      <vt:lpstr>Consolas</vt:lpstr>
      <vt:lpstr>Wingdings</vt:lpstr>
      <vt:lpstr>ホワイト</vt:lpstr>
      <vt:lpstr>OCommand : 型安全な シェルプログラミングのための 領域特化言語の提案</vt:lpstr>
      <vt:lpstr>OCommand</vt:lpstr>
      <vt:lpstr>lsコマンドを利用するプログラム例</vt:lpstr>
      <vt:lpstr>lsコマンドを利用するプログラム例</vt:lpstr>
      <vt:lpstr>目標1/5. コマンドの関数化</vt:lpstr>
      <vt:lpstr>目標2/5. 出力のレコード化 </vt:lpstr>
      <vt:lpstr>目標3/5. レコード型の柔軟な変化</vt:lpstr>
      <vt:lpstr>目標4/5. フィールドアクセスの検査</vt:lpstr>
      <vt:lpstr>目標5/5. オプションの合成</vt:lpstr>
      <vt:lpstr>目標を実現する方針</vt:lpstr>
      <vt:lpstr>目標を実現する方針</vt:lpstr>
      <vt:lpstr>提案1/2:OCommand DSL/ 関数と型定義の導出</vt:lpstr>
      <vt:lpstr>DSLによる形式の定義</vt:lpstr>
      <vt:lpstr>DSLの生成コード</vt:lpstr>
      <vt:lpstr>目標を実現する方針</vt:lpstr>
      <vt:lpstr>適切な型検査</vt:lpstr>
      <vt:lpstr>提案2/2:型レベル関数を用いた コマンド関数のエンコード</vt:lpstr>
      <vt:lpstr>提案2/2:型レベル関数を用いた コマンド関数のエンコード</vt:lpstr>
      <vt:lpstr>オプション指定型</vt:lpstr>
      <vt:lpstr>提案2/2:型レベル関数を用いた コマンド関数のエンコード</vt:lpstr>
      <vt:lpstr>フィールド型</vt:lpstr>
      <vt:lpstr>フィールド型</vt:lpstr>
      <vt:lpstr>フィールド型</vt:lpstr>
      <vt:lpstr>フィールド型</vt:lpstr>
      <vt:lpstr>目標を実現する方針</vt:lpstr>
      <vt:lpstr>フィールドアクセス≠パターンマッチ</vt:lpstr>
      <vt:lpstr>フィールドアクセス=パターンマッチ+証明</vt:lpstr>
      <vt:lpstr>実装</vt:lpstr>
      <vt:lpstr>事例研究</vt:lpstr>
      <vt:lpstr>関連研究 : Caml-Shcaml [Heller, A. and Tov, J. A., ML2008]</vt:lpstr>
      <vt:lpstr>課題: 多相なオプションへの対応</vt:lpstr>
      <vt:lpstr>結論</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型安全なシェルプログラミングのための領域特化言語の提案</dc:title>
  <dc:creator>Izumi Asakura</dc:creator>
  <cp:lastModifiedBy>asakura</cp:lastModifiedBy>
  <cp:revision>478</cp:revision>
  <cp:lastPrinted>2014-06-17T04:05:41Z</cp:lastPrinted>
  <dcterms:created xsi:type="dcterms:W3CDTF">2014-02-11T11:43:14Z</dcterms:created>
  <dcterms:modified xsi:type="dcterms:W3CDTF">2014-06-20T00:18:33Z</dcterms:modified>
</cp:coreProperties>
</file>